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1" r:id="rId1"/>
  </p:sldMasterIdLst>
  <p:notesMasterIdLst>
    <p:notesMasterId r:id="rId15"/>
  </p:notesMasterIdLst>
  <p:sldIdLst>
    <p:sldId id="256" r:id="rId2"/>
    <p:sldId id="285" r:id="rId3"/>
    <p:sldId id="286" r:id="rId4"/>
    <p:sldId id="287" r:id="rId5"/>
    <p:sldId id="272" r:id="rId6"/>
    <p:sldId id="262" r:id="rId7"/>
    <p:sldId id="275" r:id="rId8"/>
    <p:sldId id="276" r:id="rId9"/>
    <p:sldId id="277" r:id="rId10"/>
    <p:sldId id="279" r:id="rId11"/>
    <p:sldId id="280" r:id="rId12"/>
    <p:sldId id="281" r:id="rId13"/>
    <p:sldId id="288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E00"/>
    <a:srgbClr val="FF911E"/>
    <a:srgbClr val="008CD2"/>
    <a:srgbClr val="0937F5"/>
    <a:srgbClr val="FF33CC"/>
    <a:srgbClr val="83A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06" d="100"/>
          <a:sy n="106" d="100"/>
        </p:scale>
        <p:origin x="180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B500D-38B0-441C-80D1-83FB24A09970}" type="datetimeFigureOut">
              <a:rPr lang="fr-FR" smtClean="0"/>
              <a:t>03/09/2023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8D812-9053-4824-ABD0-B33BAF76BA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13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8D812-9053-4824-ABD0-B33BAF76BA0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56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EBA7C3-35FB-4D03-AE4F-E53B1025832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F21C6-50EC-4D97-9733-97B67FECD2B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94DA7-06DF-44CD-A6FC-F9D83A53D42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7EA39-C89A-4620-B0CD-B8744EB9B6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35388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CC0F2-7145-419A-A50C-AA3D02D558D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6D63B3-A056-4A8E-8AF4-7A022457D4E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A4C5A-95E9-48EB-A78A-ECD88980ADF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B041C-5EE1-4902-A67B-E117F7CC7E7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A9BE7-CF20-4460-B0F7-EA56BB2CFCF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E3784-21B9-4B84-8744-D36D76E04E0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39957-6521-4EA0-9B33-2B7598A9917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10388E5-7107-42DB-8D1F-C2435A90C79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E94B942-E70D-46FC-894D-5403A498FC6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  <p:sldLayoutId id="2147484379" r:id="rId8"/>
    <p:sldLayoutId id="2147484380" r:id="rId9"/>
    <p:sldLayoutId id="2147484381" r:id="rId10"/>
    <p:sldLayoutId id="2147484382" r:id="rId11"/>
    <p:sldLayoutId id="214748438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124744"/>
            <a:ext cx="8064896" cy="115212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fr-FR" sz="6000" dirty="0">
                <a:solidFill>
                  <a:srgbClr val="008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eto" panose="04030805050802020D02" pitchFamily="82" charset="0"/>
                <a:ea typeface="Batang" pitchFamily="18" charset="-127"/>
              </a:rPr>
              <a:t>La Pédagogie </a:t>
            </a:r>
            <a:r>
              <a:rPr lang="fr-FR" sz="6000" dirty="0">
                <a:solidFill>
                  <a:srgbClr val="FF91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eto" panose="04030805050802020D02" pitchFamily="82" charset="0"/>
                <a:ea typeface="Batang" pitchFamily="18" charset="-127"/>
              </a:rPr>
              <a:t>C</a:t>
            </a:r>
            <a:r>
              <a:rPr lang="fr-FR" sz="6000" dirty="0">
                <a:solidFill>
                  <a:srgbClr val="FAE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eto" panose="04030805050802020D02" pitchFamily="82" charset="0"/>
                <a:ea typeface="Batang" pitchFamily="18" charset="-127"/>
              </a:rPr>
              <a:t>P</a:t>
            </a:r>
            <a:r>
              <a:rPr lang="fr-FR" sz="6000" dirty="0">
                <a:solidFill>
                  <a:srgbClr val="008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eto" panose="04030805050802020D02" pitchFamily="82" charset="0"/>
                <a:ea typeface="Batang" pitchFamily="18" charset="-127"/>
              </a:rPr>
              <a:t>R</a:t>
            </a:r>
          </a:p>
        </p:txBody>
      </p:sp>
      <p:sp>
        <p:nvSpPr>
          <p:cNvPr id="6" name="Rectangle 14"/>
          <p:cNvSpPr txBox="1">
            <a:spLocks noChangeArrowheads="1"/>
          </p:cNvSpPr>
          <p:nvPr/>
        </p:nvSpPr>
        <p:spPr>
          <a:xfrm>
            <a:off x="4788024" y="3219811"/>
            <a:ext cx="3888432" cy="2801477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fr-FR" sz="2000" dirty="0"/>
              <a:t>La pédagogie CPR</a:t>
            </a:r>
          </a:p>
          <a:p>
            <a:pPr marL="342900" indent="-342900" algn="l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fr-FR" sz="2000" dirty="0"/>
              <a:t>Les évaluations</a:t>
            </a:r>
          </a:p>
          <a:p>
            <a:pPr marL="342900" indent="-342900" algn="l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fr-FR" sz="2000" dirty="0"/>
              <a:t>Les Plans de Travail CPR</a:t>
            </a:r>
          </a:p>
          <a:p>
            <a:pPr marL="342900" indent="-342900" algn="l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fr-FR" sz="2000" dirty="0"/>
              <a:t>La difficulté scolaire</a:t>
            </a:r>
          </a:p>
          <a:p>
            <a:pPr marL="342900" indent="-342900" algn="l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fr-FR" sz="2000" dirty="0"/>
              <a:t>Les élèves à profil particulier</a:t>
            </a:r>
          </a:p>
          <a:p>
            <a:pPr marL="342900" indent="-342900" algn="l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fr-FR" sz="2000" dirty="0"/>
              <a:t>La visibilité des parents</a:t>
            </a:r>
          </a:p>
          <a:p>
            <a:pPr marL="342900" indent="-342900" algn="l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fr-FR" sz="2000" dirty="0"/>
              <a:t>Les bilans</a:t>
            </a:r>
          </a:p>
          <a:p>
            <a:pPr algn="l">
              <a:lnSpc>
                <a:spcPct val="90000"/>
              </a:lnSpc>
              <a:defRPr/>
            </a:pPr>
            <a:endParaRPr lang="fr-FR" sz="2000" dirty="0"/>
          </a:p>
        </p:txBody>
      </p:sp>
      <p:sp>
        <p:nvSpPr>
          <p:cNvPr id="8" name="Rectangle 13"/>
          <p:cNvSpPr txBox="1">
            <a:spLocks noChangeArrowheads="1"/>
          </p:cNvSpPr>
          <p:nvPr/>
        </p:nvSpPr>
        <p:spPr>
          <a:xfrm>
            <a:off x="5067818" y="2635802"/>
            <a:ext cx="3464622" cy="49836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fr-FR" sz="2800" dirty="0"/>
              <a:t>Présentation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29200" y="6093296"/>
            <a:ext cx="2520280" cy="374515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fr-FR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Bauhaus 93" pitchFamily="82" charset="0"/>
              </a:rPr>
              <a:t>Nicolas DURAND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36C691C-D538-5363-D609-44B040051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375098"/>
            <a:ext cx="1416724" cy="67436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31774D6-17A5-1033-9EEB-33E30483D26D}"/>
              </a:ext>
            </a:extLst>
          </p:cNvPr>
          <p:cNvSpPr txBox="1"/>
          <p:nvPr/>
        </p:nvSpPr>
        <p:spPr>
          <a:xfrm>
            <a:off x="7380312" y="5993312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chemeClr val="bg1">
                    <a:lumMod val="65000"/>
                  </a:schemeClr>
                </a:solidFill>
              </a:rPr>
              <a:t>Août 2023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5"/>
    </mc:Choice>
    <mc:Fallback xmlns="">
      <p:transition spd="slow" advTm="517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8239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dirty="0"/>
              <a:t>La difficulté scolaire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8569647" cy="5256584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fr-FR" sz="2800" dirty="0"/>
              <a:t>Les difficultés d’apprentissage</a:t>
            </a:r>
          </a:p>
          <a:p>
            <a:pPr lvl="1" eaLnBrk="1" hangingPunct="1">
              <a:defRPr/>
            </a:pPr>
            <a:r>
              <a:rPr lang="fr-FR" sz="2400" dirty="0"/>
              <a:t>Le système de Plans de travail CPR permet une </a:t>
            </a:r>
            <a:r>
              <a:rPr lang="fr-FR" dirty="0"/>
              <a:t>personnalisation</a:t>
            </a:r>
            <a:r>
              <a:rPr lang="fr-FR" sz="2400" dirty="0"/>
              <a:t> des objectifs et des aides apportées par le professeur. </a:t>
            </a:r>
          </a:p>
          <a:p>
            <a:pPr lvl="1" eaLnBrk="1" hangingPunct="1">
              <a:defRPr/>
            </a:pPr>
            <a:r>
              <a:rPr lang="fr-FR" sz="2900" dirty="0">
                <a:solidFill>
                  <a:srgbClr val="0070C0"/>
                </a:solidFill>
                <a:sym typeface="Wingdings" pitchFamily="2" charset="2"/>
              </a:rPr>
              <a:t> Il faut venir au bureau le plus souvent possible.</a:t>
            </a:r>
            <a:endParaRPr lang="fr-FR" sz="2900" dirty="0">
              <a:solidFill>
                <a:srgbClr val="0070C0"/>
              </a:solidFill>
            </a:endParaRPr>
          </a:p>
          <a:p>
            <a:pPr lvl="2" eaLnBrk="1" hangingPunct="1">
              <a:defRPr/>
            </a:pPr>
            <a:endParaRPr lang="fr-FR" sz="2000" dirty="0"/>
          </a:p>
          <a:p>
            <a:pPr>
              <a:defRPr/>
            </a:pPr>
            <a:r>
              <a:rPr lang="fr-FR" sz="2500" dirty="0"/>
              <a:t>Les difficultés de mise au travail</a:t>
            </a:r>
          </a:p>
          <a:p>
            <a:pPr lvl="1">
              <a:defRPr/>
            </a:pPr>
            <a:r>
              <a:rPr lang="fr-FR" sz="2100" dirty="0"/>
              <a:t>C’est son choix et il nous appartient de le guider vers un autre choix.</a:t>
            </a:r>
          </a:p>
          <a:p>
            <a:pPr>
              <a:defRPr/>
            </a:pPr>
            <a:endParaRPr lang="fr-FR" sz="2300" dirty="0"/>
          </a:p>
          <a:p>
            <a:pPr>
              <a:defRPr/>
            </a:pPr>
            <a:r>
              <a:rPr lang="fr-FR" dirty="0"/>
              <a:t>Les aides</a:t>
            </a:r>
          </a:p>
          <a:p>
            <a:pPr lvl="1">
              <a:defRPr/>
            </a:pPr>
            <a:r>
              <a:rPr lang="fr-FR" dirty="0"/>
              <a:t>Des priorités sont données pour venir au bureau </a:t>
            </a:r>
          </a:p>
          <a:p>
            <a:pPr lvl="1">
              <a:defRPr/>
            </a:pPr>
            <a:r>
              <a:rPr lang="fr-FR" dirty="0"/>
              <a:t>Des séances d’APC pendant une partie de l’année. </a:t>
            </a:r>
          </a:p>
          <a:p>
            <a:pPr lvl="1">
              <a:defRPr/>
            </a:pPr>
            <a:r>
              <a:rPr lang="fr-FR" dirty="0"/>
              <a:t>A la maison, faire retravailler les compétences non validées dans les plans précédents.</a:t>
            </a:r>
          </a:p>
          <a:p>
            <a:pPr lvl="1"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Votre enfant a toutes les cartes en main. Ils ont tous l’intelligence nécessaire, la confiance et la motivation sont les catalyseurs de la réussite.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Rien n’est écrit : chaque année, des élèves « dits moyens » progressent grâce à ce dispositif pédagogique, jusqu’à atteindre les paliers supérieurs. </a:t>
            </a:r>
          </a:p>
          <a:p>
            <a:pPr lvl="1">
              <a:defRPr/>
            </a:pPr>
            <a:endParaRPr lang="fr-FR" dirty="0"/>
          </a:p>
          <a:p>
            <a:pPr marL="914400" lvl="2" indent="0" eaLnBrk="1" hangingPunct="1">
              <a:buFont typeface="Wingdings" pitchFamily="2" charset="2"/>
              <a:buNone/>
              <a:defRPr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 rot="21232563">
            <a:off x="6960632" y="1950241"/>
            <a:ext cx="1994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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Choix de l’élève</a:t>
            </a:r>
          </a:p>
        </p:txBody>
      </p:sp>
      <p:sp>
        <p:nvSpPr>
          <p:cNvPr id="5" name="ZoneTexte 4"/>
          <p:cNvSpPr txBox="1"/>
          <p:nvPr/>
        </p:nvSpPr>
        <p:spPr>
          <a:xfrm rot="21232563">
            <a:off x="7083262" y="2702580"/>
            <a:ext cx="1994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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Choix de l’élève</a:t>
            </a:r>
          </a:p>
        </p:txBody>
      </p:sp>
      <p:sp>
        <p:nvSpPr>
          <p:cNvPr id="6" name="ZoneTexte 5"/>
          <p:cNvSpPr txBox="1"/>
          <p:nvPr/>
        </p:nvSpPr>
        <p:spPr>
          <a:xfrm rot="21232563">
            <a:off x="6384568" y="3678435"/>
            <a:ext cx="1994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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Choix de l’élève</a:t>
            </a:r>
          </a:p>
        </p:txBody>
      </p:sp>
    </p:spTree>
    <p:extLst>
      <p:ext uri="{BB962C8B-B14F-4D97-AF65-F5344CB8AC3E}">
        <p14:creationId xmlns:p14="http://schemas.microsoft.com/office/powerpoint/2010/main" val="167998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0"/>
    </mc:Choice>
    <mc:Fallback xmlns="">
      <p:transition spd="slow" advTm="1339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228600"/>
            <a:ext cx="7507560" cy="680120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Les élèves à profil particulier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95536" y="1484784"/>
            <a:ext cx="8443664" cy="5040560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Les « Dys »</a:t>
            </a:r>
          </a:p>
          <a:p>
            <a:pPr lvl="1"/>
            <a:r>
              <a:rPr lang="fr-FR" dirty="0"/>
              <a:t>Leur fatigabilité est prise en compte par le système</a:t>
            </a:r>
          </a:p>
          <a:p>
            <a:pPr lvl="2"/>
            <a:r>
              <a:rPr lang="fr-FR" sz="1600" dirty="0"/>
              <a:t>Les jours où ils sont fatigués, ils peuvent en faire moins sans que cela ne soit sanctionné par une évaluation.</a:t>
            </a:r>
          </a:p>
          <a:p>
            <a:pPr lvl="2"/>
            <a:r>
              <a:rPr lang="fr-FR" sz="1600" dirty="0"/>
              <a:t>Les jours où la fatigue se fait moins sentir, ils peuvent accélérer.</a:t>
            </a:r>
          </a:p>
          <a:p>
            <a:pPr lvl="2"/>
            <a:r>
              <a:rPr lang="fr-FR" sz="1600" dirty="0"/>
              <a:t>Ces élèves mettent du temps parfois à prendre confiance, mais pour ceux qui se mettent au travail de manière régulière, </a:t>
            </a:r>
            <a:r>
              <a:rPr lang="fr-FR" sz="1600" dirty="0">
                <a:highlight>
                  <a:srgbClr val="00FFFF"/>
                </a:highlight>
              </a:rPr>
              <a:t>les résultats sont de bon niveau</a:t>
            </a:r>
            <a:r>
              <a:rPr lang="fr-FR" sz="1600" dirty="0"/>
              <a:t>, même parfois dans les matières où le trouble est le plus évident.</a:t>
            </a:r>
          </a:p>
          <a:p>
            <a:r>
              <a:rPr lang="fr-FR" dirty="0"/>
              <a:t>Les « EIP »</a:t>
            </a:r>
          </a:p>
          <a:p>
            <a:pPr lvl="1"/>
            <a:r>
              <a:rPr lang="fr-FR" dirty="0">
                <a:sym typeface="Wingdings" pitchFamily="2" charset="2"/>
              </a:rPr>
              <a:t>Elève performants intellectuellement</a:t>
            </a:r>
          </a:p>
          <a:p>
            <a:pPr lvl="2"/>
            <a:r>
              <a:rPr lang="fr-FR" sz="1600" dirty="0">
                <a:sym typeface="Wingdings" pitchFamily="2" charset="2"/>
              </a:rPr>
              <a:t>Moins d’ennui car ils n’ont pas besoin d’attendre les autres.</a:t>
            </a:r>
          </a:p>
          <a:p>
            <a:pPr lvl="2"/>
            <a:r>
              <a:rPr lang="fr-FR" sz="1600" dirty="0">
                <a:sym typeface="Wingdings" pitchFamily="2" charset="2"/>
              </a:rPr>
              <a:t>Ils se fixent leurs objectifs et peuvent se confronter à des exercices résistants. Cela peut les motiver plus facilement.</a:t>
            </a:r>
          </a:p>
          <a:p>
            <a:r>
              <a:rPr lang="fr-FR" dirty="0">
                <a:sym typeface="Wingdings" pitchFamily="2" charset="2"/>
              </a:rPr>
              <a:t>Avec AESH</a:t>
            </a:r>
          </a:p>
          <a:p>
            <a:pPr lvl="1"/>
            <a:r>
              <a:rPr lang="fr-FR" sz="1900" dirty="0">
                <a:sym typeface="Wingdings" pitchFamily="2" charset="2"/>
              </a:rPr>
              <a:t>L’</a:t>
            </a:r>
            <a:r>
              <a:rPr lang="fr-FR" sz="1900" dirty="0" err="1">
                <a:sym typeface="Wingdings" pitchFamily="2" charset="2"/>
              </a:rPr>
              <a:t>Aesh</a:t>
            </a:r>
            <a:r>
              <a:rPr lang="fr-FR" sz="1900" dirty="0">
                <a:sym typeface="Wingdings" pitchFamily="2" charset="2"/>
              </a:rPr>
              <a:t> doit devenir un outil que l’élève peut utiliser. Elle ne doit pas être le moteur des choix mais doit accompagner toute demande d’aide.</a:t>
            </a:r>
          </a:p>
          <a:p>
            <a:pPr lvl="1"/>
            <a:r>
              <a:rPr lang="fr-FR" sz="1900" dirty="0">
                <a:sym typeface="Wingdings" pitchFamily="2" charset="2"/>
              </a:rPr>
              <a:t>Souvent, l’élève cherche à se passer de cet adulte, et souvent il y arrive !</a:t>
            </a:r>
          </a:p>
          <a:p>
            <a:pPr lvl="2"/>
            <a:endParaRPr lang="fr-FR" dirty="0">
              <a:sym typeface="Wingdings" pitchFamily="2" charset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FFBD585-E565-749F-DDE6-E6C79470AF4B}"/>
              </a:ext>
            </a:extLst>
          </p:cNvPr>
          <p:cNvSpPr txBox="1"/>
          <p:nvPr/>
        </p:nvSpPr>
        <p:spPr>
          <a:xfrm rot="21232563">
            <a:off x="6960632" y="2526306"/>
            <a:ext cx="1994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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Choix de l’élève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B35305-E91E-AEE2-5BB3-639E04F9F371}"/>
              </a:ext>
            </a:extLst>
          </p:cNvPr>
          <p:cNvSpPr txBox="1"/>
          <p:nvPr/>
        </p:nvSpPr>
        <p:spPr>
          <a:xfrm rot="359941">
            <a:off x="4581902" y="6338335"/>
            <a:ext cx="1994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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Choix de l’élève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CBE3464-7DE9-B39C-8790-D6538F0E2BC9}"/>
              </a:ext>
            </a:extLst>
          </p:cNvPr>
          <p:cNvSpPr txBox="1"/>
          <p:nvPr/>
        </p:nvSpPr>
        <p:spPr>
          <a:xfrm rot="21232563">
            <a:off x="6832376" y="4299832"/>
            <a:ext cx="1994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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Choix de l’élève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D06EF2F-E97D-9D36-E02A-B472346C4232}"/>
              </a:ext>
            </a:extLst>
          </p:cNvPr>
          <p:cNvSpPr txBox="1"/>
          <p:nvPr/>
        </p:nvSpPr>
        <p:spPr>
          <a:xfrm>
            <a:off x="3939313" y="997567"/>
            <a:ext cx="4919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Tous les élèves ont le même support, </a:t>
            </a:r>
            <a:r>
              <a:rPr lang="fr-FR" dirty="0">
                <a:highlight>
                  <a:srgbClr val="00FFFF"/>
                </a:highlight>
              </a:rPr>
              <a:t>pas de stigmatisation</a:t>
            </a:r>
            <a:r>
              <a:rPr lang="fr-FR" dirty="0"/>
              <a:t>,</a:t>
            </a:r>
          </a:p>
          <a:p>
            <a:r>
              <a:rPr lang="fr-FR" dirty="0"/>
              <a:t>tout le monde peut atteindre son objectif !</a:t>
            </a:r>
          </a:p>
        </p:txBody>
      </p:sp>
    </p:spTree>
    <p:extLst>
      <p:ext uri="{BB962C8B-B14F-4D97-AF65-F5344CB8AC3E}">
        <p14:creationId xmlns:p14="http://schemas.microsoft.com/office/powerpoint/2010/main" val="4218752799"/>
      </p:ext>
    </p:extLst>
  </p:cSld>
  <p:clrMapOvr>
    <a:masterClrMapping/>
  </p:clrMapOvr>
  <p:transition spd="slow" advTm="8863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C21E9199-E2D4-7D24-FEB4-B18538D75D4C}"/>
              </a:ext>
            </a:extLst>
          </p:cNvPr>
          <p:cNvSpPr txBox="1">
            <a:spLocks/>
          </p:cNvSpPr>
          <p:nvPr/>
        </p:nvSpPr>
        <p:spPr>
          <a:xfrm>
            <a:off x="467544" y="76664"/>
            <a:ext cx="7272808" cy="1083520"/>
          </a:xfrm>
          <a:prstGeom prst="rect">
            <a:avLst/>
          </a:prstGeom>
        </p:spPr>
        <p:txBody>
          <a:bodyPr vert="horz" lIns="0" rIns="0" bIns="0" anchor="b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dirty="0"/>
              <a:t>La visibilité pour les parents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4C38B91F-AAC9-81FB-9791-24D827F405A9}"/>
              </a:ext>
            </a:extLst>
          </p:cNvPr>
          <p:cNvSpPr txBox="1">
            <a:spLocks/>
          </p:cNvSpPr>
          <p:nvPr/>
        </p:nvSpPr>
        <p:spPr>
          <a:xfrm>
            <a:off x="773816" y="1232192"/>
            <a:ext cx="7614608" cy="2380784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sz="3100" dirty="0"/>
              <a:t>Pas de répétition à la maison</a:t>
            </a:r>
          </a:p>
          <a:p>
            <a:pPr lvl="1" fontAlgn="auto">
              <a:spcAft>
                <a:spcPts val="0"/>
              </a:spcAft>
            </a:pPr>
            <a:r>
              <a:rPr lang="fr-FR" sz="2900" dirty="0"/>
              <a:t>Les élèves doivent s’adapter par eux-mêmes.</a:t>
            </a:r>
          </a:p>
          <a:p>
            <a:pPr lvl="1" fontAlgn="auto">
              <a:spcAft>
                <a:spcPts val="0"/>
              </a:spcAft>
            </a:pPr>
            <a:r>
              <a:rPr lang="fr-FR" sz="2900" dirty="0"/>
              <a:t>Pas de « bachotage »…</a:t>
            </a:r>
          </a:p>
          <a:p>
            <a:pPr fontAlgn="auto">
              <a:spcAft>
                <a:spcPts val="0"/>
              </a:spcAft>
            </a:pPr>
            <a:endParaRPr lang="fr-FR" dirty="0"/>
          </a:p>
          <a:p>
            <a:pPr fontAlgn="auto">
              <a:spcAft>
                <a:spcPts val="0"/>
              </a:spcAft>
            </a:pPr>
            <a:r>
              <a:rPr lang="fr-FR" sz="3100" dirty="0">
                <a:highlight>
                  <a:srgbClr val="FFFF00"/>
                </a:highlight>
              </a:rPr>
              <a:t>Être patient</a:t>
            </a:r>
          </a:p>
          <a:p>
            <a:pPr lvl="1" fontAlgn="auto">
              <a:spcAft>
                <a:spcPts val="0"/>
              </a:spcAft>
            </a:pPr>
            <a:r>
              <a:rPr lang="fr-FR" sz="2900" dirty="0"/>
              <a:t>Faites confiance à votre enfant. S’il est content de venir à l’école et de travailler sur les plans, c’est que tout est en place.</a:t>
            </a:r>
          </a:p>
          <a:p>
            <a:pPr lvl="1" fontAlgn="auto">
              <a:spcAft>
                <a:spcPts val="0"/>
              </a:spcAft>
            </a:pPr>
            <a:r>
              <a:rPr lang="fr-FR" sz="2900" dirty="0"/>
              <a:t>Les élèves sérieux progressent tout au long de l’année, mais les résultats ne sont pas toujours immédiats.</a:t>
            </a:r>
          </a:p>
          <a:p>
            <a:pPr lvl="1" fontAlgn="auto">
              <a:spcAft>
                <a:spcPts val="0"/>
              </a:spcAft>
            </a:pPr>
            <a:r>
              <a:rPr lang="fr-FR" sz="2900" dirty="0">
                <a:highlight>
                  <a:srgbClr val="FFFF00"/>
                </a:highlight>
                <a:sym typeface="Wingdings" pitchFamily="2" charset="2"/>
              </a:rPr>
              <a:t>Vous êtes inquiet, normal, mais ne vous trompez pas de diagnostic.</a:t>
            </a:r>
            <a:endParaRPr lang="fr-FR" sz="2900" dirty="0">
              <a:highlight>
                <a:srgbClr val="FFFF00"/>
              </a:highlight>
            </a:endParaRPr>
          </a:p>
          <a:p>
            <a:pPr lvl="1" fontAlgn="auto">
              <a:spcAft>
                <a:spcPts val="0"/>
              </a:spcAft>
            </a:pPr>
            <a:endParaRPr lang="fr-FR" dirty="0"/>
          </a:p>
          <a:p>
            <a:pPr lvl="1" fontAlgn="auto">
              <a:spcAft>
                <a:spcPts val="0"/>
              </a:spcAft>
            </a:pP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E92F8CDC-D810-C104-DE9F-77B2EAF3B13E}"/>
              </a:ext>
            </a:extLst>
          </p:cNvPr>
          <p:cNvSpPr txBox="1">
            <a:spLocks/>
          </p:cNvSpPr>
          <p:nvPr/>
        </p:nvSpPr>
        <p:spPr>
          <a:xfrm>
            <a:off x="3707904" y="3901008"/>
            <a:ext cx="5139312" cy="680120"/>
          </a:xfrm>
          <a:prstGeom prst="rect">
            <a:avLst/>
          </a:prstGeom>
        </p:spPr>
        <p:txBody>
          <a:bodyPr vert="horz" lIns="0" rIns="0" bIns="0" anchor="b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dirty="0"/>
              <a:t>Le travail personnel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779DDADB-AF45-FD5A-B4EB-39F1598F78A4}"/>
              </a:ext>
            </a:extLst>
          </p:cNvPr>
          <p:cNvSpPr txBox="1">
            <a:spLocks/>
          </p:cNvSpPr>
          <p:nvPr/>
        </p:nvSpPr>
        <p:spPr>
          <a:xfrm>
            <a:off x="827584" y="4581128"/>
            <a:ext cx="7947624" cy="208823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/>
              <a:t>La Pédagogie CPR implique peu de travail à la maison</a:t>
            </a:r>
          </a:p>
          <a:p>
            <a:pPr lvl="1" fontAlgn="auto">
              <a:spcAft>
                <a:spcPts val="0"/>
              </a:spcAft>
            </a:pPr>
            <a:r>
              <a:rPr lang="fr-FR" dirty="0"/>
              <a:t>Mais ce qui est à faire doit être fait !</a:t>
            </a:r>
          </a:p>
          <a:p>
            <a:pPr lvl="1" fontAlgn="auto">
              <a:spcAft>
                <a:spcPts val="0"/>
              </a:spcAft>
            </a:pPr>
            <a:endParaRPr lang="fr-FR" dirty="0"/>
          </a:p>
          <a:p>
            <a:pPr fontAlgn="auto">
              <a:spcAft>
                <a:spcPts val="0"/>
              </a:spcAft>
            </a:pPr>
            <a:r>
              <a:rPr lang="fr-FR" dirty="0"/>
              <a:t>Est-ce un problème pour la préparation au collège ?</a:t>
            </a:r>
          </a:p>
          <a:p>
            <a:pPr lvl="1" fontAlgn="auto">
              <a:spcAft>
                <a:spcPts val="0"/>
              </a:spcAft>
            </a:pPr>
            <a:r>
              <a:rPr lang="fr-FR" dirty="0"/>
              <a:t>Non ! Bien au contraire, les facultés d’adaptation développées en Cm1 et/ou Cm2 leur permettront de s’intégrer rapidement au collège.</a:t>
            </a:r>
          </a:p>
          <a:p>
            <a:pPr lvl="1" fontAlgn="auto">
              <a:spcAft>
                <a:spcPts val="0"/>
              </a:spcAft>
            </a:pPr>
            <a:r>
              <a:rPr lang="fr-FR" dirty="0"/>
              <a:t>« </a:t>
            </a:r>
            <a:r>
              <a:rPr lang="fr-FR" dirty="0">
                <a:highlight>
                  <a:srgbClr val="00FFFF"/>
                </a:highlight>
              </a:rPr>
              <a:t>On ne prépare pas un marathon en faisant des maratons ! </a:t>
            </a:r>
            <a:r>
              <a:rPr lang="fr-FR" dirty="0"/>
              <a:t>»</a:t>
            </a:r>
          </a:p>
          <a:p>
            <a:pPr lvl="1" fontAlgn="auto">
              <a:spcAft>
                <a:spcPts val="0"/>
              </a:spcAft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6933592"/>
      </p:ext>
    </p:extLst>
  </p:cSld>
  <p:clrMapOvr>
    <a:masterClrMapping/>
  </p:clrMapOvr>
  <p:transition spd="slow" advTm="10097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A3900294-3723-E73A-70F6-63BB64B2F61D}"/>
              </a:ext>
            </a:extLst>
          </p:cNvPr>
          <p:cNvSpPr txBox="1">
            <a:spLocks/>
          </p:cNvSpPr>
          <p:nvPr/>
        </p:nvSpPr>
        <p:spPr>
          <a:xfrm>
            <a:off x="467544" y="76664"/>
            <a:ext cx="7272808" cy="1083520"/>
          </a:xfrm>
          <a:prstGeom prst="rect">
            <a:avLst/>
          </a:prstGeom>
        </p:spPr>
        <p:txBody>
          <a:bodyPr vert="horz" lIns="0" rIns="0" bIns="0" anchor="b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dirty="0"/>
              <a:t>La visibilité pour les parents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71CF17B-9765-EFA0-087C-B8E336D9E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872" y="2348880"/>
            <a:ext cx="4915272" cy="968152"/>
          </a:xfrm>
        </p:spPr>
        <p:txBody>
          <a:bodyPr/>
          <a:lstStyle/>
          <a:p>
            <a:r>
              <a:rPr lang="fr-FR" dirty="0"/>
              <a:t>Les bilans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E8B0BAC1-25FB-C6C0-6273-62C26F25856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619768" y="3317032"/>
            <a:ext cx="5715376" cy="1944216"/>
          </a:xfrm>
        </p:spPr>
        <p:txBody>
          <a:bodyPr>
            <a:normAutofit/>
          </a:bodyPr>
          <a:lstStyle/>
          <a:p>
            <a:r>
              <a:rPr lang="fr-FR" dirty="0"/>
              <a:t>Plans de Travail </a:t>
            </a:r>
          </a:p>
          <a:p>
            <a:pPr lvl="1"/>
            <a:r>
              <a:rPr lang="fr-FR" dirty="0"/>
              <a:t>2 par mois (1 Français et 1 Maths)</a:t>
            </a:r>
          </a:p>
          <a:p>
            <a:pPr lvl="1"/>
            <a:r>
              <a:rPr lang="fr-FR" dirty="0"/>
              <a:t>Signature des parents !</a:t>
            </a:r>
          </a:p>
          <a:p>
            <a:r>
              <a:rPr lang="fr-FR" dirty="0"/>
              <a:t>+ les bilans de la classe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3825785"/>
      </p:ext>
    </p:extLst>
  </p:cSld>
  <p:clrMapOvr>
    <a:masterClrMapping/>
  </p:clrMapOvr>
  <p:transition spd="slow" advTm="4073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EE5014A-0A12-E791-2E59-CF314B1361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9780">
            <a:off x="1415272" y="119188"/>
            <a:ext cx="2555626" cy="146071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07904" y="260648"/>
            <a:ext cx="5131296" cy="648072"/>
          </a:xfrm>
        </p:spPr>
        <p:txBody>
          <a:bodyPr>
            <a:normAutofit/>
          </a:bodyPr>
          <a:lstStyle/>
          <a:p>
            <a:pPr algn="r"/>
            <a:r>
              <a:rPr lang="fr-FR" sz="3600" dirty="0"/>
              <a:t>La pédagogie CPR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43342" y="1604080"/>
            <a:ext cx="8257315" cy="5021797"/>
          </a:xfrm>
        </p:spPr>
        <p:txBody>
          <a:bodyPr>
            <a:normAutofit fontScale="92500" lnSpcReduction="10000"/>
          </a:bodyPr>
          <a:lstStyle/>
          <a:p>
            <a:r>
              <a:rPr lang="fr-FR" sz="1400" dirty="0"/>
              <a:t>Une pédagogie nouvelle développée depuis plus de 10 ans dans une classe de Cm1-Cm2, </a:t>
            </a:r>
            <a:br>
              <a:rPr lang="fr-FR" sz="1400" dirty="0"/>
            </a:br>
            <a:r>
              <a:rPr lang="fr-FR" sz="1400" dirty="0"/>
              <a:t>par un enseignant à temps plein dans sa classe.</a:t>
            </a:r>
          </a:p>
          <a:p>
            <a:endParaRPr lang="fr-FR" sz="1100" dirty="0"/>
          </a:p>
          <a:p>
            <a:r>
              <a:rPr lang="fr-FR" sz="1700" dirty="0"/>
              <a:t>2 livres publiés en 2022 </a:t>
            </a:r>
            <a:br>
              <a:rPr lang="fr-FR" sz="1300" dirty="0"/>
            </a:br>
            <a:r>
              <a:rPr lang="fr-FR" sz="1100" dirty="0"/>
              <a:t>	- </a:t>
            </a:r>
            <a:r>
              <a:rPr lang="fr-FR" sz="900" dirty="0"/>
              <a:t>Rendre chaque élève de Cm1-Cm2 responsable de ses apprentissages</a:t>
            </a:r>
            <a:br>
              <a:rPr lang="fr-FR" sz="900" dirty="0"/>
            </a:br>
            <a:r>
              <a:rPr lang="fr-FR" sz="900" dirty="0"/>
              <a:t>	-  Enseigner par Plans de Travail en Cm1-Cm2 : le guide pratique</a:t>
            </a:r>
          </a:p>
          <a:p>
            <a:endParaRPr lang="fr-FR" sz="900" dirty="0"/>
          </a:p>
          <a:p>
            <a:r>
              <a:rPr lang="fr-FR" sz="1700" dirty="0"/>
              <a:t>Rentrée 2023 : près de 100 classes adoptent </a:t>
            </a:r>
            <a:r>
              <a:rPr lang="fr-FR" sz="1700" dirty="0">
                <a:highlight>
                  <a:srgbClr val="00FFFF"/>
                </a:highlight>
              </a:rPr>
              <a:t>la Pédagogie CPR (2000 élèves)</a:t>
            </a:r>
          </a:p>
          <a:p>
            <a:endParaRPr lang="fr-FR" sz="1500" dirty="0"/>
          </a:p>
          <a:p>
            <a:r>
              <a:rPr lang="fr-FR" sz="1400" dirty="0"/>
              <a:t>Le concept du Choix Pragmatique Responsable</a:t>
            </a:r>
          </a:p>
          <a:p>
            <a:endParaRPr lang="fr-FR" sz="1100" dirty="0"/>
          </a:p>
          <a:p>
            <a:pPr lvl="1"/>
            <a:r>
              <a:rPr lang="fr-FR" sz="1600" dirty="0"/>
              <a:t>Le </a:t>
            </a:r>
            <a:r>
              <a:rPr lang="fr-FR" sz="1600" b="1" u="sng" dirty="0">
                <a:highlight>
                  <a:srgbClr val="00FFFF"/>
                </a:highlight>
              </a:rPr>
              <a:t>pragmatisme</a:t>
            </a:r>
            <a:r>
              <a:rPr lang="fr-FR" sz="1600" dirty="0"/>
              <a:t> au cœur de la pédagogie</a:t>
            </a:r>
          </a:p>
          <a:p>
            <a:pPr lvl="2" algn="just"/>
            <a:r>
              <a:rPr lang="fr-FR" sz="1400" dirty="0"/>
              <a:t>1- Doctrine qui prend pour critère de vérité </a:t>
            </a:r>
            <a:r>
              <a:rPr lang="fr-FR" sz="1400" b="1" u="sng" dirty="0">
                <a:highlight>
                  <a:srgbClr val="00FFFF"/>
                </a:highlight>
              </a:rPr>
              <a:t>le fait de fonctionner réellement</a:t>
            </a:r>
            <a:r>
              <a:rPr lang="fr-FR" sz="1400" dirty="0"/>
              <a:t>, de réussir pratiquement.</a:t>
            </a:r>
          </a:p>
          <a:p>
            <a:pPr lvl="2" algn="just"/>
            <a:r>
              <a:rPr lang="fr-FR" sz="1400" dirty="0"/>
              <a:t>2 - Attitude de </a:t>
            </a:r>
            <a:r>
              <a:rPr lang="fr-FR" sz="1400" b="1" u="sng" dirty="0">
                <a:highlight>
                  <a:srgbClr val="00FFFF"/>
                </a:highlight>
              </a:rPr>
              <a:t>quelqu'un qui s'adapte à toute situation</a:t>
            </a:r>
            <a:r>
              <a:rPr lang="fr-FR" sz="1400" dirty="0"/>
              <a:t>, qui est orienté vers l'action pratique.</a:t>
            </a:r>
          </a:p>
          <a:p>
            <a:pPr lvl="2"/>
            <a:endParaRPr lang="fr-FR" sz="900" dirty="0"/>
          </a:p>
          <a:p>
            <a:pPr lvl="1" algn="just"/>
            <a:r>
              <a:rPr lang="fr-FR" sz="1600" dirty="0"/>
              <a:t>Des </a:t>
            </a:r>
            <a:r>
              <a:rPr lang="fr-FR" sz="1600" b="1" i="1" u="sng" dirty="0"/>
              <a:t>Choix</a:t>
            </a:r>
            <a:r>
              <a:rPr lang="fr-FR" sz="1600" dirty="0"/>
              <a:t> à faire de manière </a:t>
            </a:r>
            <a:r>
              <a:rPr lang="fr-FR" sz="1600" b="1" i="1" u="sng" dirty="0"/>
              <a:t>Pragmatique</a:t>
            </a:r>
            <a:r>
              <a:rPr lang="fr-FR" sz="1600" dirty="0"/>
              <a:t> pour que les élèves deviennent </a:t>
            </a:r>
            <a:r>
              <a:rPr lang="fr-FR" sz="1600" b="1" i="1" u="sng" dirty="0"/>
              <a:t>Responsables</a:t>
            </a:r>
            <a:r>
              <a:rPr lang="fr-FR" sz="1600" dirty="0"/>
              <a:t> de leurs apprentissages</a:t>
            </a:r>
            <a:r>
              <a:rPr lang="fr-FR" sz="1100" dirty="0"/>
              <a:t>.</a:t>
            </a:r>
          </a:p>
          <a:p>
            <a:pPr marL="393192" lvl="1" indent="0">
              <a:buNone/>
            </a:pPr>
            <a:endParaRPr lang="fr-FR" sz="1600" dirty="0"/>
          </a:p>
          <a:p>
            <a:r>
              <a:rPr lang="fr-FR" sz="1100" dirty="0"/>
              <a:t>Premier Objectif : </a:t>
            </a:r>
            <a:r>
              <a:rPr lang="fr-FR" sz="1700" dirty="0"/>
              <a:t>développer la Zone Proximale de Développement par le pragmatisme </a:t>
            </a:r>
          </a:p>
          <a:p>
            <a:pPr marL="0" indent="0" algn="r">
              <a:buNone/>
            </a:pPr>
            <a:r>
              <a:rPr lang="fr-FR" sz="1100" dirty="0"/>
              <a:t>				</a:t>
            </a:r>
          </a:p>
          <a:p>
            <a:pPr marL="0" indent="0" algn="ctr">
              <a:buNone/>
            </a:pPr>
            <a:r>
              <a:rPr lang="fr-FR" sz="1500" u="sng" dirty="0">
                <a:highlight>
                  <a:srgbClr val="00FFFF"/>
                </a:highlight>
              </a:rPr>
              <a:t>Le postulat de la Pédagogie CPR</a:t>
            </a:r>
            <a:r>
              <a:rPr lang="fr-FR" sz="1500" u="sng" dirty="0"/>
              <a:t> : </a:t>
            </a:r>
          </a:p>
          <a:p>
            <a:pPr marL="0" indent="0" algn="ctr">
              <a:buNone/>
            </a:pPr>
            <a:r>
              <a:rPr lang="fr-FR" sz="1400" dirty="0"/>
              <a:t>Un déficit de pragmatisme est souvent l’origine des difficultés scolaires d’un enfant qui est souvent tout aussi intelligent que ses camarades qui ne sont pas en difficulté.</a:t>
            </a:r>
          </a:p>
          <a:p>
            <a:pPr marL="0" indent="0" algn="r">
              <a:buNone/>
            </a:pPr>
            <a:endParaRPr lang="fr-FR" sz="7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AB18AAA-CDB2-83C4-9FE9-F5214F6C58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2" y="747437"/>
            <a:ext cx="1170856" cy="55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27315"/>
      </p:ext>
    </p:extLst>
  </p:cSld>
  <p:clrMapOvr>
    <a:masterClrMapping/>
  </p:clrMapOvr>
  <p:transition spd="slow" advTm="7727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3347864" y="260648"/>
            <a:ext cx="5491336" cy="75212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dirty="0"/>
              <a:t>La pédagogie CPR</a:t>
            </a:r>
          </a:p>
        </p:txBody>
      </p:sp>
      <p:pic>
        <p:nvPicPr>
          <p:cNvPr id="5" name="Picture 2" descr="C:\Users\beani\Documents\0_Nico\Mon livre\modèles ZP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63" y="4494615"/>
            <a:ext cx="2076771" cy="126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beani\Documents\0_Nico\Mon livre\différenciati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8" t="25093" r="20326" b="40228"/>
          <a:stretch/>
        </p:blipFill>
        <p:spPr bwMode="auto">
          <a:xfrm>
            <a:off x="847056" y="1398149"/>
            <a:ext cx="1944214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9505A90-E433-0526-1010-08BAFE5660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t="12935" r="9761" b="27084"/>
          <a:stretch/>
        </p:blipFill>
        <p:spPr>
          <a:xfrm>
            <a:off x="4951329" y="1772816"/>
            <a:ext cx="3652534" cy="179306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A609263-4823-8808-A2BE-BC86873178E5}"/>
              </a:ext>
            </a:extLst>
          </p:cNvPr>
          <p:cNvSpPr txBox="1"/>
          <p:nvPr/>
        </p:nvSpPr>
        <p:spPr>
          <a:xfrm>
            <a:off x="5027008" y="1372128"/>
            <a:ext cx="3159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highlight>
                  <a:srgbClr val="00FFFF"/>
                </a:highlight>
              </a:rPr>
              <a:t>Le modèle Système Dynamique NL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8D6C24-2B7B-FFBA-DA66-3B7524BFA779}"/>
              </a:ext>
            </a:extLst>
          </p:cNvPr>
          <p:cNvSpPr txBox="1"/>
          <p:nvPr/>
        </p:nvSpPr>
        <p:spPr>
          <a:xfrm>
            <a:off x="232414" y="2967620"/>
            <a:ext cx="444865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Plus on aide un élève par différenciation,</a:t>
            </a:r>
          </a:p>
          <a:p>
            <a:r>
              <a:rPr lang="fr-FR" dirty="0"/>
              <a:t>Plus il prend du retard. Une fois, cela peut marcher.</a:t>
            </a:r>
          </a:p>
          <a:p>
            <a:r>
              <a:rPr lang="fr-FR" dirty="0"/>
              <a:t>Systématisée sur un élève globalement en difficulté,</a:t>
            </a:r>
          </a:p>
          <a:p>
            <a:r>
              <a:rPr lang="fr-FR" dirty="0"/>
              <a:t>C’est une spirale négative.</a:t>
            </a:r>
          </a:p>
          <a:p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>
                <a:highlight>
                  <a:srgbClr val="FFFF00"/>
                </a:highlight>
                <a:sym typeface="Wingdings" panose="05000000000000000000" pitchFamily="2" charset="2"/>
              </a:rPr>
              <a:t>O</a:t>
            </a:r>
            <a:r>
              <a:rPr lang="fr-FR" dirty="0">
                <a:highlight>
                  <a:srgbClr val="FFFF00"/>
                </a:highlight>
              </a:rPr>
              <a:t>n ne soigne pas les causes de la prise de retard !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DFB5771-EA8B-0208-3883-23A1F6D22B8B}"/>
              </a:ext>
            </a:extLst>
          </p:cNvPr>
          <p:cNvSpPr txBox="1"/>
          <p:nvPr/>
        </p:nvSpPr>
        <p:spPr>
          <a:xfrm>
            <a:off x="263681" y="5649171"/>
            <a:ext cx="4687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>
                <a:highlight>
                  <a:srgbClr val="00FFFF"/>
                </a:highlight>
              </a:rPr>
              <a:t>En Pédagogie CPR</a:t>
            </a:r>
            <a:r>
              <a:rPr lang="fr-FR" dirty="0"/>
              <a:t>, </a:t>
            </a:r>
          </a:p>
          <a:p>
            <a:r>
              <a:rPr lang="fr-FR" dirty="0"/>
              <a:t>	on augmente la ZPD (</a:t>
            </a:r>
            <a:r>
              <a:rPr lang="fr-FR" dirty="0">
                <a:highlight>
                  <a:srgbClr val="00FFFF"/>
                </a:highlight>
              </a:rPr>
              <a:t>par le pragmatisme</a:t>
            </a:r>
            <a:r>
              <a:rPr lang="fr-FR" dirty="0"/>
              <a:t>),</a:t>
            </a:r>
          </a:p>
          <a:p>
            <a:r>
              <a:rPr lang="fr-FR" dirty="0">
                <a:sym typeface="Wingdings" panose="05000000000000000000" pitchFamily="2" charset="2"/>
              </a:rPr>
              <a:t> Capacité </a:t>
            </a:r>
            <a:r>
              <a:rPr lang="fr-FR" dirty="0"/>
              <a:t>à apprendre aussi vite que les autres 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6983467-33FD-43CA-E85A-CCA94CB3BDAF}"/>
              </a:ext>
            </a:extLst>
          </p:cNvPr>
          <p:cNvSpPr txBox="1"/>
          <p:nvPr/>
        </p:nvSpPr>
        <p:spPr>
          <a:xfrm>
            <a:off x="395536" y="1108141"/>
            <a:ext cx="3671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>
                <a:highlight>
                  <a:srgbClr val="FFFF00"/>
                </a:highlight>
              </a:rPr>
              <a:t>Constat : Les limites de la différenciation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7F6DE40-7FF8-4DBD-51CD-BBD8C1F81649}"/>
              </a:ext>
            </a:extLst>
          </p:cNvPr>
          <p:cNvSpPr txBox="1"/>
          <p:nvPr/>
        </p:nvSpPr>
        <p:spPr>
          <a:xfrm>
            <a:off x="4788427" y="3720358"/>
            <a:ext cx="424806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Dans un système dynamique NL, </a:t>
            </a:r>
          </a:p>
          <a:p>
            <a:r>
              <a:rPr lang="fr-FR" dirty="0"/>
              <a:t>	tous les éléments n’évoluent pas pareil.</a:t>
            </a:r>
          </a:p>
          <a:p>
            <a:pPr marL="285750" indent="-285750">
              <a:buFontTx/>
              <a:buChar char="-"/>
            </a:pPr>
            <a:r>
              <a:rPr lang="fr-FR" dirty="0"/>
              <a:t>Dans une classe, il en est ainsi des élèves.</a:t>
            </a:r>
          </a:p>
          <a:p>
            <a:pPr marL="285750" indent="-285750">
              <a:buFontTx/>
              <a:buChar char="-"/>
            </a:pPr>
            <a:r>
              <a:rPr lang="fr-FR" dirty="0"/>
              <a:t>Si on tient compte de cela dans sa pédagogie, </a:t>
            </a:r>
            <a:r>
              <a:rPr lang="fr-FR" dirty="0">
                <a:highlight>
                  <a:srgbClr val="00FFFF"/>
                </a:highlight>
              </a:rPr>
              <a:t>chaque élève </a:t>
            </a:r>
            <a:r>
              <a:rPr lang="fr-FR" dirty="0"/>
              <a:t>a structurellement sa place pour </a:t>
            </a:r>
            <a:r>
              <a:rPr lang="fr-FR" dirty="0">
                <a:highlight>
                  <a:srgbClr val="00FFFF"/>
                </a:highlight>
              </a:rPr>
              <a:t>évoluer à son rythme</a:t>
            </a:r>
            <a:r>
              <a:rPr lang="fr-FR" dirty="0"/>
              <a:t>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/>
              <a:t>- Les pédagogies traditionnelles ne prennent pas en compte la singularité de chaque élève, elles donnent </a:t>
            </a:r>
            <a:r>
              <a:rPr lang="fr-FR" dirty="0">
                <a:highlight>
                  <a:srgbClr val="FFFF00"/>
                </a:highlight>
              </a:rPr>
              <a:t>une  norme que tous les élèves doivent suivre en même temps</a:t>
            </a:r>
            <a:r>
              <a:rPr lang="fr-FR" dirty="0"/>
              <a:t>, sinon, ils sont en échec.</a:t>
            </a:r>
          </a:p>
        </p:txBody>
      </p:sp>
    </p:spTree>
    <p:extLst>
      <p:ext uri="{BB962C8B-B14F-4D97-AF65-F5344CB8AC3E}">
        <p14:creationId xmlns:p14="http://schemas.microsoft.com/office/powerpoint/2010/main" val="3647929262"/>
      </p:ext>
    </p:extLst>
  </p:cSld>
  <p:clrMapOvr>
    <a:masterClrMapping/>
  </p:clrMapOvr>
  <p:transition spd="slow" advTm="13236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B99D4479-4C47-FB0B-3FA9-C384775338DA}"/>
              </a:ext>
            </a:extLst>
          </p:cNvPr>
          <p:cNvSpPr txBox="1">
            <a:spLocks/>
          </p:cNvSpPr>
          <p:nvPr/>
        </p:nvSpPr>
        <p:spPr>
          <a:xfrm>
            <a:off x="3347864" y="260648"/>
            <a:ext cx="5491336" cy="75212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dirty="0"/>
              <a:t>La pédagogie CPR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1670D0D-9A64-E806-DEE2-BEA3DCCF88B9}"/>
              </a:ext>
            </a:extLst>
          </p:cNvPr>
          <p:cNvSpPr txBox="1"/>
          <p:nvPr/>
        </p:nvSpPr>
        <p:spPr>
          <a:xfrm>
            <a:off x="395537" y="2132856"/>
            <a:ext cx="849694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En Pédagogie CPR, chaque élève suit sa voie. De ses choix dépendent ses réussites et ses échecs.</a:t>
            </a:r>
          </a:p>
          <a:p>
            <a:endParaRPr lang="fr-FR" dirty="0"/>
          </a:p>
          <a:p>
            <a:r>
              <a:rPr lang="fr-FR" dirty="0"/>
              <a:t>Il devient Responsable de ses Apprentissages !</a:t>
            </a:r>
          </a:p>
          <a:p>
            <a:endParaRPr lang="fr-FR" dirty="0"/>
          </a:p>
          <a:p>
            <a:pPr algn="ctr"/>
            <a:r>
              <a:rPr lang="fr-FR" sz="1600" b="1" dirty="0">
                <a:highlight>
                  <a:srgbClr val="00FFFF"/>
                </a:highlight>
              </a:rPr>
              <a:t>Le professeur n’est plus Le Maitre</a:t>
            </a:r>
            <a:r>
              <a:rPr lang="fr-FR" sz="1600" b="1" dirty="0"/>
              <a:t> (ou La Maitresse), </a:t>
            </a:r>
            <a:br>
              <a:rPr lang="fr-FR" sz="1600" b="1" dirty="0"/>
            </a:br>
            <a:r>
              <a:rPr lang="fr-FR" sz="1600" b="1" dirty="0"/>
              <a:t>il est l’accompagnant de l’évolution de chaque élève.</a:t>
            </a:r>
          </a:p>
          <a:p>
            <a:pPr marL="285750" indent="-285750" algn="ctr">
              <a:buFontTx/>
              <a:buChar char="-"/>
            </a:pPr>
            <a:endParaRPr lang="fr-FR" sz="1600" b="1" dirty="0"/>
          </a:p>
          <a:p>
            <a:pPr algn="ctr"/>
            <a:r>
              <a:rPr lang="fr-FR" sz="1600" b="1" dirty="0"/>
              <a:t>Il le soutient, il l’aide, il l’encourage, mais </a:t>
            </a:r>
            <a:r>
              <a:rPr lang="fr-FR" sz="1600" b="1" dirty="0">
                <a:highlight>
                  <a:srgbClr val="00FFFF"/>
                </a:highlight>
              </a:rPr>
              <a:t>il le laisse faire ses choix</a:t>
            </a:r>
            <a:r>
              <a:rPr lang="fr-FR" sz="1600" b="1" dirty="0"/>
              <a:t>.</a:t>
            </a:r>
          </a:p>
          <a:p>
            <a:pPr algn="ctr"/>
            <a:endParaRPr lang="fr-FR" sz="1600" b="1" dirty="0"/>
          </a:p>
          <a:p>
            <a:pPr algn="ctr"/>
            <a:r>
              <a:rPr lang="fr-FR" sz="1600" b="1" dirty="0"/>
              <a:t>On soigne le déficit de Pragmatisme en premier, </a:t>
            </a:r>
            <a:br>
              <a:rPr lang="fr-FR" sz="1600" b="1" dirty="0"/>
            </a:br>
            <a:r>
              <a:rPr lang="fr-FR" sz="1600" b="1" dirty="0"/>
              <a:t>les lacunes scolaires éventuelles après. Donc </a:t>
            </a:r>
            <a:r>
              <a:rPr lang="fr-FR" sz="1600" b="1" dirty="0">
                <a:highlight>
                  <a:srgbClr val="FFFF00"/>
                </a:highlight>
              </a:rPr>
              <a:t>patience pour les résultats !</a:t>
            </a:r>
          </a:p>
          <a:p>
            <a:pPr marL="285750" indent="-285750" algn="ctr">
              <a:buFontTx/>
              <a:buChar char="-"/>
            </a:pPr>
            <a:endParaRPr lang="fr-FR" sz="1600" b="1" dirty="0"/>
          </a:p>
          <a:p>
            <a:pPr algn="ctr"/>
            <a:r>
              <a:rPr lang="fr-FR" sz="1600" b="1" dirty="0"/>
              <a:t>Tout ce fonctionnement va se retrouver dans le dispositif des Plans de Travail.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2088438"/>
      </p:ext>
    </p:extLst>
  </p:cSld>
  <p:clrMapOvr>
    <a:masterClrMapping/>
  </p:clrMapOvr>
  <p:transition spd="slow" advTm="8752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5256584" cy="936104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fr-FR" dirty="0"/>
              <a:t>Les évaluations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60851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fr-FR" dirty="0"/>
              <a:t>Des évaluations quotidiennes</a:t>
            </a:r>
          </a:p>
          <a:p>
            <a:pPr lvl="1" eaLnBrk="1" hangingPunct="1">
              <a:defRPr/>
            </a:pPr>
            <a:r>
              <a:rPr lang="fr-FR" sz="2000" dirty="0"/>
              <a:t>L’ensemble du travail des élèves est pris en compte.</a:t>
            </a:r>
          </a:p>
          <a:p>
            <a:pPr lvl="1" eaLnBrk="1" hangingPunct="1">
              <a:defRPr/>
            </a:pPr>
            <a:r>
              <a:rPr lang="fr-FR" sz="2000" dirty="0"/>
              <a:t>La première évaluation est l’observation</a:t>
            </a:r>
          </a:p>
          <a:p>
            <a:pPr lvl="1" eaLnBrk="1" hangingPunct="1">
              <a:defRPr/>
            </a:pPr>
            <a:endParaRPr lang="fr-FR" sz="2000" dirty="0"/>
          </a:p>
          <a:p>
            <a:pPr eaLnBrk="1" hangingPunct="1">
              <a:defRPr/>
            </a:pPr>
            <a:r>
              <a:rPr lang="fr-FR" dirty="0">
                <a:highlight>
                  <a:srgbClr val="00FFFF"/>
                </a:highlight>
              </a:rPr>
              <a:t>Le système de notation</a:t>
            </a:r>
          </a:p>
          <a:p>
            <a:pPr lvl="1">
              <a:defRPr/>
            </a:pPr>
            <a:r>
              <a:rPr lang="fr-FR" sz="2000" dirty="0" err="1"/>
              <a:t>Comp</a:t>
            </a:r>
            <a:r>
              <a:rPr lang="fr-FR" sz="2000" dirty="0"/>
              <a:t>. Confirmée :      	</a:t>
            </a:r>
            <a:r>
              <a:rPr lang="fr-FR" sz="2000" b="1" dirty="0" err="1">
                <a:solidFill>
                  <a:srgbClr val="008CD2"/>
                </a:solidFill>
              </a:rPr>
              <a:t>cC</a:t>
            </a:r>
            <a:endParaRPr lang="fr-FR" sz="2000" b="1" dirty="0">
              <a:solidFill>
                <a:srgbClr val="008CD2"/>
              </a:solidFill>
            </a:endParaRPr>
          </a:p>
          <a:p>
            <a:pPr lvl="1">
              <a:defRPr/>
            </a:pPr>
            <a:r>
              <a:rPr lang="fr-FR" sz="2000" dirty="0" err="1"/>
              <a:t>Comp</a:t>
            </a:r>
            <a:r>
              <a:rPr lang="fr-FR" sz="2000" dirty="0"/>
              <a:t> Validée :                 	</a:t>
            </a:r>
            <a:r>
              <a:rPr lang="fr-FR" sz="2000" b="1" dirty="0" err="1">
                <a:solidFill>
                  <a:srgbClr val="008CD2"/>
                </a:solidFill>
              </a:rPr>
              <a:t>cV</a:t>
            </a:r>
            <a:endParaRPr lang="fr-FR" sz="2000" b="1" dirty="0">
              <a:solidFill>
                <a:srgbClr val="008CD2"/>
              </a:solidFill>
            </a:endParaRPr>
          </a:p>
          <a:p>
            <a:pPr lvl="1">
              <a:defRPr/>
            </a:pPr>
            <a:r>
              <a:rPr lang="fr-FR" sz="2000" dirty="0" err="1"/>
              <a:t>Comp</a:t>
            </a:r>
            <a:r>
              <a:rPr lang="fr-FR" sz="2000" dirty="0"/>
              <a:t>. Observée :           	</a:t>
            </a:r>
            <a:r>
              <a:rPr lang="fr-FR" sz="2000" b="1" dirty="0" err="1">
                <a:solidFill>
                  <a:srgbClr val="FAEE00"/>
                </a:solidFill>
              </a:rPr>
              <a:t>cO</a:t>
            </a:r>
            <a:endParaRPr lang="fr-FR" sz="2000" b="1" dirty="0">
              <a:solidFill>
                <a:srgbClr val="FAEE00"/>
              </a:solidFill>
            </a:endParaRPr>
          </a:p>
          <a:p>
            <a:pPr lvl="1">
              <a:defRPr/>
            </a:pPr>
            <a:r>
              <a:rPr lang="fr-FR" sz="2000" dirty="0" err="1"/>
              <a:t>Partiell</a:t>
            </a:r>
            <a:r>
              <a:rPr lang="fr-FR" sz="2000" dirty="0"/>
              <a:t>. Observée :     	</a:t>
            </a:r>
            <a:r>
              <a:rPr lang="fr-FR" sz="2000" b="1" dirty="0">
                <a:solidFill>
                  <a:srgbClr val="FF911E"/>
                </a:solidFill>
              </a:rPr>
              <a:t>Po</a:t>
            </a:r>
            <a:endParaRPr lang="fr-FR" sz="2000" b="1" dirty="0">
              <a:solidFill>
                <a:srgbClr val="008CD2"/>
              </a:solidFill>
            </a:endParaRPr>
          </a:p>
          <a:p>
            <a:pPr lvl="1" eaLnBrk="1" hangingPunct="1">
              <a:defRPr/>
            </a:pPr>
            <a:r>
              <a:rPr lang="fr-FR" sz="2000" dirty="0" err="1"/>
              <a:t>Comp</a:t>
            </a:r>
            <a:r>
              <a:rPr lang="fr-FR" sz="2000" dirty="0"/>
              <a:t>. non Observée :	</a:t>
            </a:r>
            <a:r>
              <a:rPr lang="fr-FR" sz="2000" b="1" dirty="0">
                <a:solidFill>
                  <a:srgbClr val="FF911E"/>
                </a:solidFill>
              </a:rPr>
              <a:t>No</a:t>
            </a:r>
            <a:r>
              <a:rPr lang="fr-FR" sz="2000" b="1" dirty="0">
                <a:solidFill>
                  <a:srgbClr val="00B0F0"/>
                </a:solidFill>
              </a:rPr>
              <a:t>	</a:t>
            </a:r>
          </a:p>
          <a:p>
            <a:pPr lvl="1" eaLnBrk="1" hangingPunct="1">
              <a:defRPr/>
            </a:pPr>
            <a:endParaRPr lang="fr-FR" sz="2000" dirty="0"/>
          </a:p>
          <a:p>
            <a:pPr lvl="1" eaLnBrk="1" hangingPunct="1">
              <a:defRPr/>
            </a:pPr>
            <a:r>
              <a:rPr lang="fr-FR" sz="2000" dirty="0">
                <a:highlight>
                  <a:srgbClr val="FFFF00"/>
                </a:highlight>
              </a:rPr>
              <a:t>Pour aborder le collège </a:t>
            </a:r>
            <a:r>
              <a:rPr lang="fr-FR" sz="2000" dirty="0"/>
              <a:t>avec un peu de sérénité : </a:t>
            </a:r>
            <a:br>
              <a:rPr lang="fr-FR" sz="2000" dirty="0"/>
            </a:br>
            <a:r>
              <a:rPr lang="fr-FR" sz="2000" dirty="0"/>
              <a:t>au minimum   </a:t>
            </a:r>
            <a:r>
              <a:rPr lang="fr-FR" sz="2000" b="1" dirty="0" err="1">
                <a:solidFill>
                  <a:srgbClr val="FAEE00"/>
                </a:solidFill>
              </a:rPr>
              <a:t>cO</a:t>
            </a:r>
            <a:r>
              <a:rPr lang="fr-FR" sz="2000" dirty="0"/>
              <a:t>   partout</a:t>
            </a:r>
          </a:p>
          <a:p>
            <a:pPr lvl="1" eaLnBrk="1" hangingPunct="1">
              <a:defRPr/>
            </a:pPr>
            <a:r>
              <a:rPr lang="fr-FR" sz="2000" dirty="0"/>
              <a:t>Pour aborder sans aucun problème le collège : </a:t>
            </a:r>
            <a:br>
              <a:rPr lang="fr-FR" sz="2000" dirty="0"/>
            </a:br>
            <a:r>
              <a:rPr lang="fr-FR" sz="2000" dirty="0"/>
              <a:t>avoir   </a:t>
            </a:r>
            <a:r>
              <a:rPr lang="fr-FR" sz="2000" b="1" dirty="0" err="1">
                <a:solidFill>
                  <a:srgbClr val="008CD2"/>
                </a:solidFill>
              </a:rPr>
              <a:t>cV</a:t>
            </a:r>
            <a:r>
              <a:rPr lang="fr-FR" sz="2000" dirty="0"/>
              <a:t>   partout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0245" y="476672"/>
            <a:ext cx="8066211" cy="93610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fr-FR" sz="2000" dirty="0"/>
              <a:t>dans la Pédagogie CPR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B65C9A4-23E6-F36A-653A-48637947D0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491489"/>
            <a:ext cx="1942901" cy="387610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FE9D460-B494-D20C-33BE-97DAB05F8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301" y="198008"/>
            <a:ext cx="1170856" cy="5573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2"/>
    </mc:Choice>
    <mc:Fallback xmlns="">
      <p:transition spd="slow" advTm="621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8239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dirty="0"/>
              <a:t>Les Plans de Travail CPR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12776"/>
            <a:ext cx="8641655" cy="5184576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  <a:defRPr/>
            </a:pPr>
            <a:endParaRPr lang="fr-FR" sz="2800" b="1" dirty="0"/>
          </a:p>
          <a:p>
            <a:pPr eaLnBrk="1" hangingPunct="1">
              <a:defRPr/>
            </a:pPr>
            <a:r>
              <a:rPr lang="fr-FR" sz="2800" b="1" dirty="0"/>
              <a:t>Les plans de travail CPR</a:t>
            </a:r>
          </a:p>
          <a:p>
            <a:pPr lvl="1" eaLnBrk="1" hangingPunct="1">
              <a:defRPr/>
            </a:pPr>
            <a:r>
              <a:rPr lang="fr-FR" sz="2400" dirty="0"/>
              <a:t>Français et Mathématiques</a:t>
            </a:r>
          </a:p>
          <a:p>
            <a:pPr marL="393192" lvl="1" indent="0" eaLnBrk="1" hangingPunct="1">
              <a:buNone/>
              <a:defRPr/>
            </a:pPr>
            <a:endParaRPr lang="fr-FR" sz="2000" dirty="0"/>
          </a:p>
          <a:p>
            <a:pPr lvl="2" eaLnBrk="1" hangingPunct="1">
              <a:defRPr/>
            </a:pPr>
            <a:r>
              <a:rPr lang="fr-FR" sz="2000" dirty="0">
                <a:highlight>
                  <a:srgbClr val="00FFFF"/>
                </a:highlight>
              </a:rPr>
              <a:t>Un système personnalisé et motivant </a:t>
            </a:r>
          </a:p>
          <a:p>
            <a:pPr lvl="4">
              <a:defRPr/>
            </a:pPr>
            <a:r>
              <a:rPr lang="fr-FR" sz="1900" dirty="0"/>
              <a:t>(chacun à sa vitesse, des objectifs clairs à atteindre)</a:t>
            </a:r>
          </a:p>
          <a:p>
            <a:pPr lvl="2" eaLnBrk="1" hangingPunct="1">
              <a:defRPr/>
            </a:pPr>
            <a:r>
              <a:rPr lang="fr-FR" sz="2000" dirty="0"/>
              <a:t>Développer le pragmatisme des élèves</a:t>
            </a:r>
          </a:p>
          <a:p>
            <a:pPr lvl="2" eaLnBrk="1" hangingPunct="1">
              <a:defRPr/>
            </a:pPr>
            <a:r>
              <a:rPr lang="fr-FR" sz="2000" dirty="0"/>
              <a:t>Développer les capacités d’organisation et de gestion du temps</a:t>
            </a:r>
          </a:p>
          <a:p>
            <a:pPr lvl="2" eaLnBrk="1" hangingPunct="1">
              <a:defRPr/>
            </a:pPr>
            <a:r>
              <a:rPr lang="fr-FR" sz="2000" dirty="0"/>
              <a:t>Travail par compétences</a:t>
            </a:r>
          </a:p>
          <a:p>
            <a:pPr lvl="2" eaLnBrk="1" hangingPunct="1">
              <a:defRPr/>
            </a:pPr>
            <a:r>
              <a:rPr lang="fr-FR" sz="2000" dirty="0">
                <a:highlight>
                  <a:srgbClr val="00FFFF"/>
                </a:highlight>
              </a:rPr>
              <a:t>Des corrections et des étayages utiles au bureau et au tableau</a:t>
            </a:r>
          </a:p>
          <a:p>
            <a:pPr lvl="2" eaLnBrk="1" hangingPunct="1">
              <a:defRPr/>
            </a:pPr>
            <a:endParaRPr lang="fr-FR" sz="2000" dirty="0"/>
          </a:p>
          <a:p>
            <a:pPr>
              <a:defRPr/>
            </a:pPr>
            <a:r>
              <a:rPr lang="fr-FR" sz="2500" dirty="0"/>
              <a:t>Des parcours peuvent aussi être proposés pour renforcer les automatismes.</a:t>
            </a:r>
          </a:p>
          <a:p>
            <a:pPr marL="667512" lvl="2" indent="0" eaLnBrk="1" hangingPunct="1">
              <a:buNone/>
              <a:defRPr/>
            </a:pPr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 rot="21232563">
            <a:off x="6744608" y="2997604"/>
            <a:ext cx="1994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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Choix de l’élève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6"/>
    </mc:Choice>
    <mc:Fallback xmlns="">
      <p:transition spd="slow" advTm="622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0016895-660D-E017-09A6-FD08342CC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0" y="246003"/>
            <a:ext cx="4434780" cy="627099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220072" y="1196752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6 compétences à travailler</a:t>
            </a:r>
          </a:p>
        </p:txBody>
      </p:sp>
      <p:sp>
        <p:nvSpPr>
          <p:cNvPr id="8" name="Ellipse 7"/>
          <p:cNvSpPr/>
          <p:nvPr/>
        </p:nvSpPr>
        <p:spPr>
          <a:xfrm>
            <a:off x="3059832" y="1881542"/>
            <a:ext cx="1224136" cy="9561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220072" y="2008875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4 possibilités par exercice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220072" y="248873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Les venues au bureau</a:t>
            </a:r>
          </a:p>
        </p:txBody>
      </p:sp>
      <p:sp>
        <p:nvSpPr>
          <p:cNvPr id="12" name="Ellipse 11"/>
          <p:cNvSpPr/>
          <p:nvPr/>
        </p:nvSpPr>
        <p:spPr>
          <a:xfrm>
            <a:off x="3995936" y="3356992"/>
            <a:ext cx="648072" cy="9561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5220072" y="2873110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Exercice fait au tableau</a:t>
            </a:r>
          </a:p>
        </p:txBody>
      </p:sp>
      <p:sp>
        <p:nvSpPr>
          <p:cNvPr id="14" name="Ellipse 13"/>
          <p:cNvSpPr/>
          <p:nvPr/>
        </p:nvSpPr>
        <p:spPr>
          <a:xfrm>
            <a:off x="2672067" y="3356992"/>
            <a:ext cx="648072" cy="4780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5220072" y="1608765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Les découvertes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220072" y="3356992"/>
            <a:ext cx="35283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Evaluation</a:t>
            </a:r>
          </a:p>
          <a:p>
            <a:r>
              <a:rPr lang="fr-FR" sz="1800" b="1" dirty="0"/>
              <a:t>	</a:t>
            </a:r>
            <a:r>
              <a:rPr lang="fr-FR" sz="1800" b="1" dirty="0" err="1"/>
              <a:t>cO</a:t>
            </a:r>
            <a:r>
              <a:rPr lang="fr-FR" sz="1800" b="1" dirty="0"/>
              <a:t> : 	</a:t>
            </a:r>
            <a:r>
              <a:rPr lang="fr-FR" sz="1600" b="1" dirty="0"/>
              <a:t>1 point bleu</a:t>
            </a:r>
            <a:endParaRPr lang="fr-FR" sz="1800" b="1" dirty="0"/>
          </a:p>
          <a:p>
            <a:r>
              <a:rPr lang="fr-FR" sz="1800" b="1" dirty="0"/>
              <a:t>	</a:t>
            </a:r>
            <a:r>
              <a:rPr lang="fr-FR" sz="1800" b="1" dirty="0" err="1"/>
              <a:t>cV</a:t>
            </a:r>
            <a:r>
              <a:rPr lang="fr-FR" sz="1800" b="1" dirty="0"/>
              <a:t> : 	</a:t>
            </a:r>
            <a:r>
              <a:rPr lang="fr-FR" sz="1600" b="1" dirty="0"/>
              <a:t>2 points bleus</a:t>
            </a:r>
          </a:p>
          <a:p>
            <a:r>
              <a:rPr lang="fr-FR" sz="1800" b="1" dirty="0"/>
              <a:t>	</a:t>
            </a:r>
            <a:r>
              <a:rPr lang="fr-FR" sz="1800" b="1" dirty="0" err="1"/>
              <a:t>cC</a:t>
            </a:r>
            <a:r>
              <a:rPr lang="fr-FR" sz="1800" b="1" dirty="0"/>
              <a:t> : 	</a:t>
            </a:r>
            <a:r>
              <a:rPr lang="fr-FR" sz="1600" b="1" dirty="0"/>
              <a:t>3 points bleus</a:t>
            </a:r>
          </a:p>
        </p:txBody>
      </p:sp>
      <p:sp>
        <p:nvSpPr>
          <p:cNvPr id="18" name="Ellipse 17"/>
          <p:cNvSpPr/>
          <p:nvPr/>
        </p:nvSpPr>
        <p:spPr>
          <a:xfrm>
            <a:off x="352578" y="5465388"/>
            <a:ext cx="648072" cy="936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5220072" y="458112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Tenue des cahiers</a:t>
            </a:r>
          </a:p>
        </p:txBody>
      </p:sp>
      <p:sp>
        <p:nvSpPr>
          <p:cNvPr id="20" name="Ellipse 19"/>
          <p:cNvSpPr/>
          <p:nvPr/>
        </p:nvSpPr>
        <p:spPr>
          <a:xfrm>
            <a:off x="4103947" y="5465388"/>
            <a:ext cx="775653" cy="10599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5220072" y="5013176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Palier du plan </a:t>
            </a:r>
          </a:p>
        </p:txBody>
      </p:sp>
      <p:sp>
        <p:nvSpPr>
          <p:cNvPr id="22" name="Ellipse 21"/>
          <p:cNvSpPr/>
          <p:nvPr/>
        </p:nvSpPr>
        <p:spPr>
          <a:xfrm>
            <a:off x="2145117" y="5623080"/>
            <a:ext cx="1701972" cy="4630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5230851" y="5425236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Mon appréciation</a:t>
            </a:r>
          </a:p>
        </p:txBody>
      </p:sp>
      <p:sp>
        <p:nvSpPr>
          <p:cNvPr id="24" name="Ellipse 23"/>
          <p:cNvSpPr/>
          <p:nvPr/>
        </p:nvSpPr>
        <p:spPr>
          <a:xfrm>
            <a:off x="2326033" y="6091440"/>
            <a:ext cx="1701972" cy="3240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5220072" y="584533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Votre signature</a:t>
            </a:r>
          </a:p>
        </p:txBody>
      </p:sp>
      <p:sp>
        <p:nvSpPr>
          <p:cNvPr id="28" name="Ellipse 27"/>
          <p:cNvSpPr/>
          <p:nvPr/>
        </p:nvSpPr>
        <p:spPr>
          <a:xfrm>
            <a:off x="3384626" y="4365104"/>
            <a:ext cx="107254" cy="893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3533212" y="4365104"/>
            <a:ext cx="110504" cy="8935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3401491" y="4575783"/>
            <a:ext cx="107254" cy="8935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4186897" y="782611"/>
            <a:ext cx="158139" cy="10820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Multiplier 31"/>
          <p:cNvSpPr/>
          <p:nvPr/>
        </p:nvSpPr>
        <p:spPr>
          <a:xfrm>
            <a:off x="3879228" y="537974"/>
            <a:ext cx="148777" cy="162302"/>
          </a:xfrm>
          <a:prstGeom prst="mathMultiply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4514778" y="5862120"/>
            <a:ext cx="129230" cy="4096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4215008" y="3933056"/>
            <a:ext cx="110504" cy="10812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Multiplier 33"/>
          <p:cNvSpPr/>
          <p:nvPr/>
        </p:nvSpPr>
        <p:spPr>
          <a:xfrm>
            <a:off x="4326068" y="3717032"/>
            <a:ext cx="173924" cy="123627"/>
          </a:xfrm>
          <a:prstGeom prst="mathMultiply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3389501" y="2157936"/>
            <a:ext cx="97504" cy="8935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3394376" y="2472374"/>
            <a:ext cx="97504" cy="893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3716710" y="2472374"/>
            <a:ext cx="97504" cy="8935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3890085" y="2469306"/>
            <a:ext cx="100458" cy="8935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3546212" y="2472374"/>
            <a:ext cx="97504" cy="8935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4219872" y="4688808"/>
            <a:ext cx="107254" cy="8935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2495375" y="5723621"/>
            <a:ext cx="1074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Bon travail !</a:t>
            </a:r>
          </a:p>
        </p:txBody>
      </p:sp>
      <p:sp>
        <p:nvSpPr>
          <p:cNvPr id="2" name="Rectangle 1"/>
          <p:cNvSpPr/>
          <p:nvPr/>
        </p:nvSpPr>
        <p:spPr>
          <a:xfrm>
            <a:off x="2672067" y="537974"/>
            <a:ext cx="853435" cy="658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491880" y="348625"/>
            <a:ext cx="1224136" cy="9561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 rot="21232563">
            <a:off x="6834178" y="825028"/>
            <a:ext cx="1994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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Choix de l’élève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ADF641D7-1A1B-48E3-6C01-6703FD71BD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37610" r="5134" b="48357"/>
          <a:stretch/>
        </p:blipFill>
        <p:spPr>
          <a:xfrm rot="179379">
            <a:off x="345562" y="2592378"/>
            <a:ext cx="1162832" cy="360070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5ACE7A8D-C956-D588-E22E-F2AFE70040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" t="2223" r="5717" b="84075"/>
          <a:stretch/>
        </p:blipFill>
        <p:spPr>
          <a:xfrm rot="21443626">
            <a:off x="352750" y="4508987"/>
            <a:ext cx="1122994" cy="341666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235948" y="4308075"/>
            <a:ext cx="1383724" cy="714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ECBD2692-A152-6BB1-1749-71FAB0E050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t="55496" r="5977" b="30471"/>
          <a:stretch/>
        </p:blipFill>
        <p:spPr>
          <a:xfrm rot="179379">
            <a:off x="361176" y="1948599"/>
            <a:ext cx="1162832" cy="36007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338644" y="1684839"/>
            <a:ext cx="170197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C4F92A53-2F03-B0E8-77F6-57C6EEDCD1BB}"/>
              </a:ext>
            </a:extLst>
          </p:cNvPr>
          <p:cNvSpPr/>
          <p:nvPr/>
        </p:nvSpPr>
        <p:spPr>
          <a:xfrm>
            <a:off x="3394376" y="3200033"/>
            <a:ext cx="100458" cy="8935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65E17D62-4931-5F50-8182-46EC99836545}"/>
              </a:ext>
            </a:extLst>
          </p:cNvPr>
          <p:cNvSpPr/>
          <p:nvPr/>
        </p:nvSpPr>
        <p:spPr>
          <a:xfrm>
            <a:off x="3401491" y="3319619"/>
            <a:ext cx="100458" cy="8935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C0E2B0C9-C71E-305E-7DD5-11DED008C8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" t="20093" r="6207" b="66205"/>
          <a:stretch/>
        </p:blipFill>
        <p:spPr>
          <a:xfrm rot="21443626">
            <a:off x="381094" y="3225389"/>
            <a:ext cx="1122994" cy="3416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576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98"/>
    </mc:Choice>
    <mc:Fallback xmlns="">
      <p:transition spd="slow" advTm="44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8" grpId="1" animBg="1"/>
      <p:bldP spid="9" grpId="0"/>
      <p:bldP spid="11" grpId="0"/>
      <p:bldP spid="12" grpId="0" animBg="1"/>
      <p:bldP spid="12" grpId="1" animBg="1"/>
      <p:bldP spid="13" grpId="0"/>
      <p:bldP spid="14" grpId="0" animBg="1"/>
      <p:bldP spid="14" grpId="1" animBg="1"/>
      <p:bldP spid="15" grpId="0"/>
      <p:bldP spid="17" grpId="0"/>
      <p:bldP spid="18" grpId="0" animBg="1"/>
      <p:bldP spid="18" grpId="1" animBg="1"/>
      <p:bldP spid="19" grpId="0"/>
      <p:bldP spid="20" grpId="0" animBg="1"/>
      <p:bldP spid="20" grpId="1" animBg="1"/>
      <p:bldP spid="21" grpId="0"/>
      <p:bldP spid="22" grpId="0" animBg="1"/>
      <p:bldP spid="22" grpId="1" animBg="1"/>
      <p:bldP spid="23" grpId="0"/>
      <p:bldP spid="24" grpId="0" animBg="1"/>
      <p:bldP spid="24" grpId="1" animBg="1"/>
      <p:bldP spid="25" grpId="0"/>
      <p:bldP spid="28" grpId="0" animBg="1"/>
      <p:bldP spid="30" grpId="0" animBg="1"/>
      <p:bldP spid="31" grpId="0" animBg="1"/>
      <p:bldP spid="29" grpId="0" animBg="1"/>
      <p:bldP spid="32" grpId="0" animBg="1"/>
      <p:bldP spid="33" grpId="0" animBg="1"/>
      <p:bldP spid="35" grpId="0" animBg="1"/>
      <p:bldP spid="34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36" grpId="0"/>
      <p:bldP spid="10" grpId="0" animBg="1"/>
      <p:bldP spid="10" grpId="1" animBg="1"/>
      <p:bldP spid="16" grpId="0" animBg="1"/>
      <p:bldP spid="16" grpId="1" animBg="1"/>
      <p:bldP spid="5" grpId="0" animBg="1"/>
      <p:bldP spid="5" grpId="1" animBg="1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125538"/>
            <a:ext cx="8353623" cy="5543822"/>
          </a:xfrm>
        </p:spPr>
        <p:txBody>
          <a:bodyPr>
            <a:normAutofit fontScale="77500" lnSpcReduction="20000"/>
          </a:bodyPr>
          <a:lstStyle/>
          <a:p>
            <a:pPr lvl="1">
              <a:defRPr/>
            </a:pPr>
            <a:r>
              <a:rPr lang="fr-FR" sz="2300" dirty="0">
                <a:highlight>
                  <a:srgbClr val="00FFFF"/>
                </a:highlight>
              </a:rPr>
              <a:t>Réussir un plan (Palier </a:t>
            </a:r>
            <a:r>
              <a:rPr lang="fr-FR" sz="2300" dirty="0" err="1">
                <a:highlight>
                  <a:srgbClr val="00FFFF"/>
                </a:highlight>
              </a:rPr>
              <a:t>cV</a:t>
            </a:r>
            <a:r>
              <a:rPr lang="fr-FR" sz="2300" dirty="0">
                <a:highlight>
                  <a:srgbClr val="00FFFF"/>
                </a:highlight>
              </a:rPr>
              <a:t>)</a:t>
            </a:r>
          </a:p>
          <a:p>
            <a:pPr lvl="2">
              <a:defRPr/>
            </a:pPr>
            <a:r>
              <a:rPr lang="fr-FR" sz="2000" dirty="0"/>
              <a:t>2 exercices réussis par compétence</a:t>
            </a:r>
          </a:p>
          <a:p>
            <a:pPr lvl="3">
              <a:defRPr/>
            </a:pPr>
            <a:r>
              <a:rPr lang="fr-FR" sz="1900" dirty="0"/>
              <a:t>Au moins 3 semaines de 4 séances :</a:t>
            </a:r>
          </a:p>
          <a:p>
            <a:pPr lvl="4">
              <a:defRPr/>
            </a:pPr>
            <a:r>
              <a:rPr lang="fr-FR" sz="1900" dirty="0"/>
              <a:t>Donc 12 séances de 30 minutes sur le cahier :</a:t>
            </a:r>
          </a:p>
          <a:p>
            <a:pPr lvl="5">
              <a:defRPr/>
            </a:pPr>
            <a:r>
              <a:rPr lang="fr-FR" sz="1700" dirty="0">
                <a:sym typeface="Wingdings" pitchFamily="2" charset="2"/>
              </a:rPr>
              <a:t> 1 exercice réussi en 30 minutes… Très faisable !!</a:t>
            </a:r>
          </a:p>
          <a:p>
            <a:pPr lvl="5">
              <a:defRPr/>
            </a:pPr>
            <a:endParaRPr lang="fr-FR" sz="1700" dirty="0">
              <a:sym typeface="Wingdings" pitchFamily="2" charset="2"/>
            </a:endParaRPr>
          </a:p>
          <a:p>
            <a:pPr lvl="2">
              <a:defRPr/>
            </a:pPr>
            <a:r>
              <a:rPr lang="fr-FR" dirty="0">
                <a:sym typeface="Wingdings" pitchFamily="2" charset="2"/>
              </a:rPr>
              <a:t>Un gage de réussite en 6</a:t>
            </a:r>
            <a:r>
              <a:rPr lang="fr-FR" baseline="30000" dirty="0">
                <a:sym typeface="Wingdings" pitchFamily="2" charset="2"/>
              </a:rPr>
              <a:t>ème</a:t>
            </a:r>
            <a:r>
              <a:rPr lang="fr-FR" dirty="0">
                <a:sym typeface="Wingdings" pitchFamily="2" charset="2"/>
              </a:rPr>
              <a:t> !</a:t>
            </a:r>
          </a:p>
          <a:p>
            <a:pPr lvl="2">
              <a:defRPr/>
            </a:pPr>
            <a:endParaRPr lang="fr-FR" dirty="0">
              <a:sym typeface="Wingdings" pitchFamily="2" charset="2"/>
            </a:endParaRPr>
          </a:p>
          <a:p>
            <a:pPr lvl="2">
              <a:defRPr/>
            </a:pPr>
            <a:endParaRPr lang="fr-FR" dirty="0">
              <a:sym typeface="Wingdings" pitchFamily="2" charset="2"/>
            </a:endParaRPr>
          </a:p>
          <a:p>
            <a:pPr lvl="2">
              <a:defRPr/>
            </a:pPr>
            <a:r>
              <a:rPr lang="fr-FR" dirty="0">
                <a:sym typeface="Wingdings" pitchFamily="2" charset="2"/>
              </a:rPr>
              <a:t>Si votre enfant ne travaille pas, c’est son choix et cela fait partie du système à part entière. </a:t>
            </a:r>
            <a:r>
              <a:rPr lang="fr-FR" b="1" dirty="0">
                <a:highlight>
                  <a:srgbClr val="00FFFF"/>
                </a:highlight>
                <a:sym typeface="Wingdings" pitchFamily="2" charset="2"/>
              </a:rPr>
              <a:t>On se sent responsable de ses réussites si et seulement si on a la possibilité d’être aussi responsable de ses échecs !</a:t>
            </a:r>
          </a:p>
          <a:p>
            <a:pPr marL="667512" lvl="2" indent="0">
              <a:buNone/>
              <a:defRPr/>
            </a:pPr>
            <a:endParaRPr lang="fr-FR" b="1" dirty="0">
              <a:sym typeface="Wingdings" pitchFamily="2" charset="2"/>
            </a:endParaRPr>
          </a:p>
          <a:p>
            <a:pPr lvl="3">
              <a:defRPr/>
            </a:pPr>
            <a:r>
              <a:rPr lang="fr-FR" dirty="0">
                <a:sym typeface="Wingdings" pitchFamily="2" charset="2"/>
              </a:rPr>
              <a:t>Vous ne devez pas le soutenir dans ce choix ! </a:t>
            </a:r>
          </a:p>
          <a:p>
            <a:pPr lvl="3">
              <a:defRPr/>
            </a:pPr>
            <a:r>
              <a:rPr lang="fr-FR" dirty="0">
                <a:sym typeface="Wingdings" pitchFamily="2" charset="2"/>
              </a:rPr>
              <a:t>Mettez le devant ses responsabilités ! Il n’y a pas de plan B !</a:t>
            </a:r>
          </a:p>
          <a:p>
            <a:pPr lvl="3">
              <a:defRPr/>
            </a:pPr>
            <a:r>
              <a:rPr lang="fr-FR" dirty="0">
                <a:sym typeface="Wingdings" pitchFamily="2" charset="2"/>
              </a:rPr>
              <a:t>Evitez ces discours destructeurs qui le dédouane de travailler.</a:t>
            </a:r>
          </a:p>
          <a:p>
            <a:pPr lvl="4">
              <a:defRPr/>
            </a:pPr>
            <a:r>
              <a:rPr lang="fr-FR" dirty="0">
                <a:sym typeface="Wingdings" pitchFamily="2" charset="2"/>
              </a:rPr>
              <a:t>« Ce système ne lui convient pas ! »</a:t>
            </a:r>
          </a:p>
          <a:p>
            <a:pPr lvl="4">
              <a:defRPr/>
            </a:pPr>
            <a:r>
              <a:rPr lang="fr-FR" dirty="0">
                <a:sym typeface="Wingdings" pitchFamily="2" charset="2"/>
              </a:rPr>
              <a:t>« Vous lui en demandez trop ! »</a:t>
            </a:r>
          </a:p>
          <a:p>
            <a:pPr lvl="4">
              <a:defRPr/>
            </a:pPr>
            <a:r>
              <a:rPr lang="fr-FR" dirty="0">
                <a:sym typeface="Wingdings" pitchFamily="2" charset="2"/>
              </a:rPr>
              <a:t>« Je ne sais pas comment l’aider »</a:t>
            </a:r>
          </a:p>
          <a:p>
            <a:pPr lvl="4">
              <a:defRPr/>
            </a:pPr>
            <a:r>
              <a:rPr lang="fr-FR" dirty="0">
                <a:sym typeface="Wingdings" pitchFamily="2" charset="2"/>
              </a:rPr>
              <a:t>« Je ne peux pas le faire travailler avant la classe ! »</a:t>
            </a:r>
          </a:p>
          <a:p>
            <a:pPr lvl="3">
              <a:defRPr/>
            </a:pPr>
            <a:r>
              <a:rPr lang="fr-FR" dirty="0">
                <a:sym typeface="Wingdings" pitchFamily="2" charset="2"/>
              </a:rPr>
              <a:t>Ne l’incitez pas à tricher	</a:t>
            </a:r>
          </a:p>
          <a:p>
            <a:pPr marL="978408" lvl="3" indent="0">
              <a:buNone/>
              <a:defRPr/>
            </a:pPr>
            <a:r>
              <a:rPr lang="fr-FR" dirty="0">
                <a:sym typeface="Wingdings" pitchFamily="2" charset="2"/>
              </a:rPr>
              <a:t>				 </a:t>
            </a:r>
          </a:p>
          <a:p>
            <a:pPr lvl="2">
              <a:defRPr/>
            </a:pPr>
            <a:r>
              <a:rPr lang="fr-FR" dirty="0">
                <a:highlight>
                  <a:srgbClr val="FFFF00"/>
                </a:highlight>
                <a:sym typeface="Wingdings" pitchFamily="2" charset="2"/>
              </a:rPr>
              <a:t>Vous êtes inquiet, normal, mais ne vous trompez pas de diagnostic.</a:t>
            </a:r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A303ADD-B9A5-1BB7-12F6-9141E0C080EC}"/>
              </a:ext>
            </a:extLst>
          </p:cNvPr>
          <p:cNvSpPr txBox="1"/>
          <p:nvPr/>
        </p:nvSpPr>
        <p:spPr>
          <a:xfrm rot="20129311">
            <a:off x="4048300" y="2691976"/>
            <a:ext cx="1994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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Choix de l’élève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F1CFED7-51D9-1538-8058-819683372A9C}"/>
              </a:ext>
            </a:extLst>
          </p:cNvPr>
          <p:cNvSpPr txBox="1">
            <a:spLocks noChangeArrowheads="1"/>
          </p:cNvSpPr>
          <p:nvPr/>
        </p:nvSpPr>
        <p:spPr>
          <a:xfrm>
            <a:off x="2438400" y="228600"/>
            <a:ext cx="6400800" cy="823913"/>
          </a:xfrm>
          <a:prstGeom prst="rect">
            <a:avLst/>
          </a:prstGeom>
        </p:spPr>
        <p:txBody>
          <a:bodyPr vert="horz" lIns="0" rIns="0" bIns="0"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/>
              <a:t>Les Plans de Travail CPR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562B93-5265-F455-7ED7-942D64397518}"/>
              </a:ext>
            </a:extLst>
          </p:cNvPr>
          <p:cNvSpPr txBox="1"/>
          <p:nvPr/>
        </p:nvSpPr>
        <p:spPr>
          <a:xfrm rot="21161839">
            <a:off x="5025885" y="1245581"/>
            <a:ext cx="1994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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Choix de l’élève</a:t>
            </a:r>
          </a:p>
        </p:txBody>
      </p:sp>
    </p:spTree>
    <p:extLst>
      <p:ext uri="{BB962C8B-B14F-4D97-AF65-F5344CB8AC3E}">
        <p14:creationId xmlns:p14="http://schemas.microsoft.com/office/powerpoint/2010/main" val="67123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96"/>
    </mc:Choice>
    <mc:Fallback xmlns="">
      <p:transition spd="slow" advTm="1579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004049" y="2327394"/>
            <a:ext cx="389105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800" dirty="0"/>
              <a:t>Tous les élèves qui réussissaient régulièrement les plans ont les compliments ou les félicitations du conseil de classe.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978562" y="3948031"/>
            <a:ext cx="3916537" cy="923330"/>
          </a:xfrm>
          <a:prstGeom prst="rect">
            <a:avLst/>
          </a:prstGeom>
          <a:solidFill>
            <a:srgbClr val="FF33CC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800" dirty="0"/>
              <a:t>Tous les élèves qui n’atteignaient pas le palier Co sont en danger ou en difficulté.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998615" y="5302949"/>
            <a:ext cx="38964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800" dirty="0"/>
              <a:t>Le palier Co est nécessaire mais n’est pas suffisant.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556919" y="845075"/>
            <a:ext cx="277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u="sng" dirty="0"/>
              <a:t>Les résultats au collège</a:t>
            </a:r>
            <a:endParaRPr lang="fr-FR" b="1" dirty="0"/>
          </a:p>
        </p:txBody>
      </p:sp>
      <p:pic>
        <p:nvPicPr>
          <p:cNvPr id="2050" name="Picture 2" descr="C:\Users\beani\Documents\0_Nico\Mon livre\stats 6e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1"/>
            <a:ext cx="403244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rme libre 1"/>
          <p:cNvSpPr/>
          <p:nvPr/>
        </p:nvSpPr>
        <p:spPr>
          <a:xfrm flipV="1">
            <a:off x="2904628" y="4899727"/>
            <a:ext cx="3395564" cy="1344554"/>
          </a:xfrm>
          <a:custGeom>
            <a:avLst/>
            <a:gdLst>
              <a:gd name="connsiteX0" fmla="*/ 4345698 w 4345698"/>
              <a:gd name="connsiteY0" fmla="*/ 1087431 h 1087431"/>
              <a:gd name="connsiteX1" fmla="*/ 523341 w 4345698"/>
              <a:gd name="connsiteY1" fmla="*/ 32988 h 1087431"/>
              <a:gd name="connsiteX2" fmla="*/ 20833 w 4345698"/>
              <a:gd name="connsiteY2" fmla="*/ 296599 h 1087431"/>
              <a:gd name="connsiteX0" fmla="*/ 4396014 w 4396014"/>
              <a:gd name="connsiteY0" fmla="*/ 1070441 h 1070441"/>
              <a:gd name="connsiteX1" fmla="*/ 573657 w 4396014"/>
              <a:gd name="connsiteY1" fmla="*/ 15998 h 1070441"/>
              <a:gd name="connsiteX2" fmla="*/ 5246 w 4396014"/>
              <a:gd name="connsiteY2" fmla="*/ 444366 h 1070441"/>
              <a:gd name="connsiteX0" fmla="*/ 4390768 w 4390768"/>
              <a:gd name="connsiteY0" fmla="*/ 1134526 h 1134526"/>
              <a:gd name="connsiteX1" fmla="*/ 1474574 w 4390768"/>
              <a:gd name="connsiteY1" fmla="*/ 14181 h 1134526"/>
              <a:gd name="connsiteX2" fmla="*/ 0 w 4390768"/>
              <a:gd name="connsiteY2" fmla="*/ 508451 h 1134526"/>
              <a:gd name="connsiteX0" fmla="*/ 4390768 w 4390768"/>
              <a:gd name="connsiteY0" fmla="*/ 1178196 h 1178196"/>
              <a:gd name="connsiteX1" fmla="*/ 1474574 w 4390768"/>
              <a:gd name="connsiteY1" fmla="*/ 57851 h 1178196"/>
              <a:gd name="connsiteX2" fmla="*/ 0 w 4390768"/>
              <a:gd name="connsiteY2" fmla="*/ 552121 h 1178196"/>
              <a:gd name="connsiteX0" fmla="*/ 4390768 w 4390768"/>
              <a:gd name="connsiteY0" fmla="*/ 1192513 h 1192513"/>
              <a:gd name="connsiteX1" fmla="*/ 1474574 w 4390768"/>
              <a:gd name="connsiteY1" fmla="*/ 72168 h 1192513"/>
              <a:gd name="connsiteX2" fmla="*/ 0 w 4390768"/>
              <a:gd name="connsiteY2" fmla="*/ 566438 h 1192513"/>
              <a:gd name="connsiteX0" fmla="*/ 4440195 w 4440195"/>
              <a:gd name="connsiteY0" fmla="*/ 1512820 h 1512820"/>
              <a:gd name="connsiteX1" fmla="*/ 1474574 w 4440195"/>
              <a:gd name="connsiteY1" fmla="*/ 30010 h 1512820"/>
              <a:gd name="connsiteX2" fmla="*/ 0 w 4440195"/>
              <a:gd name="connsiteY2" fmla="*/ 524280 h 1512820"/>
              <a:gd name="connsiteX0" fmla="*/ 4440195 w 4440195"/>
              <a:gd name="connsiteY0" fmla="*/ 1512820 h 1512820"/>
              <a:gd name="connsiteX1" fmla="*/ 1474574 w 4440195"/>
              <a:gd name="connsiteY1" fmla="*/ 30010 h 1512820"/>
              <a:gd name="connsiteX2" fmla="*/ 0 w 4440195"/>
              <a:gd name="connsiteY2" fmla="*/ 524280 h 1512820"/>
              <a:gd name="connsiteX0" fmla="*/ 4440195 w 4440195"/>
              <a:gd name="connsiteY0" fmla="*/ 1512820 h 1512820"/>
              <a:gd name="connsiteX1" fmla="*/ 1474574 w 4440195"/>
              <a:gd name="connsiteY1" fmla="*/ 30010 h 1512820"/>
              <a:gd name="connsiteX2" fmla="*/ 0 w 4440195"/>
              <a:gd name="connsiteY2" fmla="*/ 524280 h 1512820"/>
              <a:gd name="connsiteX0" fmla="*/ 4580239 w 4580239"/>
              <a:gd name="connsiteY0" fmla="*/ 1532078 h 1532078"/>
              <a:gd name="connsiteX1" fmla="*/ 1614618 w 4580239"/>
              <a:gd name="connsiteY1" fmla="*/ 49268 h 1532078"/>
              <a:gd name="connsiteX2" fmla="*/ 0 w 4580239"/>
              <a:gd name="connsiteY2" fmla="*/ 378782 h 1532078"/>
              <a:gd name="connsiteX0" fmla="*/ 4580239 w 4580239"/>
              <a:gd name="connsiteY0" fmla="*/ 1668450 h 1668450"/>
              <a:gd name="connsiteX1" fmla="*/ 1614618 w 4580239"/>
              <a:gd name="connsiteY1" fmla="*/ 185640 h 1668450"/>
              <a:gd name="connsiteX2" fmla="*/ 0 w 4580239"/>
              <a:gd name="connsiteY2" fmla="*/ 515154 h 1668450"/>
              <a:gd name="connsiteX0" fmla="*/ 3047342 w 3047342"/>
              <a:gd name="connsiteY0" fmla="*/ 1504784 h 2786906"/>
              <a:gd name="connsiteX1" fmla="*/ 81721 w 3047342"/>
              <a:gd name="connsiteY1" fmla="*/ 21974 h 2786906"/>
              <a:gd name="connsiteX2" fmla="*/ 757222 w 3047342"/>
              <a:gd name="connsiteY2" fmla="*/ 2786906 h 2786906"/>
              <a:gd name="connsiteX0" fmla="*/ 2290120 w 2290120"/>
              <a:gd name="connsiteY0" fmla="*/ 392453 h 1674575"/>
              <a:gd name="connsiteX1" fmla="*/ 486035 w 2290120"/>
              <a:gd name="connsiteY1" fmla="*/ 82725 h 1674575"/>
              <a:gd name="connsiteX2" fmla="*/ 0 w 2290120"/>
              <a:gd name="connsiteY2" fmla="*/ 1674575 h 1674575"/>
              <a:gd name="connsiteX0" fmla="*/ 2290120 w 2302902"/>
              <a:gd name="connsiteY0" fmla="*/ 534494 h 1816616"/>
              <a:gd name="connsiteX1" fmla="*/ 486035 w 2302902"/>
              <a:gd name="connsiteY1" fmla="*/ 224766 h 1816616"/>
              <a:gd name="connsiteX2" fmla="*/ 0 w 2302902"/>
              <a:gd name="connsiteY2" fmla="*/ 1816616 h 1816616"/>
              <a:gd name="connsiteX0" fmla="*/ 2290120 w 2303961"/>
              <a:gd name="connsiteY0" fmla="*/ 485941 h 1768063"/>
              <a:gd name="connsiteX1" fmla="*/ 617841 w 2303961"/>
              <a:gd name="connsiteY1" fmla="*/ 278220 h 1768063"/>
              <a:gd name="connsiteX2" fmla="*/ 0 w 2303961"/>
              <a:gd name="connsiteY2" fmla="*/ 1768063 h 1768063"/>
              <a:gd name="connsiteX0" fmla="*/ 2291996 w 2310130"/>
              <a:gd name="connsiteY0" fmla="*/ 569723 h 1851845"/>
              <a:gd name="connsiteX1" fmla="*/ 619717 w 2310130"/>
              <a:gd name="connsiteY1" fmla="*/ 362002 h 1851845"/>
              <a:gd name="connsiteX2" fmla="*/ 1876 w 2310130"/>
              <a:gd name="connsiteY2" fmla="*/ 1851845 h 1851845"/>
              <a:gd name="connsiteX0" fmla="*/ 2405450 w 2418500"/>
              <a:gd name="connsiteY0" fmla="*/ 656699 h 1594547"/>
              <a:gd name="connsiteX1" fmla="*/ 617841 w 2418500"/>
              <a:gd name="connsiteY1" fmla="*/ 104704 h 1594547"/>
              <a:gd name="connsiteX2" fmla="*/ 0 w 2418500"/>
              <a:gd name="connsiteY2" fmla="*/ 1594547 h 1594547"/>
              <a:gd name="connsiteX0" fmla="*/ 2405450 w 2421373"/>
              <a:gd name="connsiteY0" fmla="*/ 693556 h 1631404"/>
              <a:gd name="connsiteX1" fmla="*/ 922641 w 2421373"/>
              <a:gd name="connsiteY1" fmla="*/ 90558 h 1631404"/>
              <a:gd name="connsiteX2" fmla="*/ 0 w 2421373"/>
              <a:gd name="connsiteY2" fmla="*/ 1631404 h 1631404"/>
              <a:gd name="connsiteX0" fmla="*/ 2408611 w 2424534"/>
              <a:gd name="connsiteY0" fmla="*/ 693556 h 1631404"/>
              <a:gd name="connsiteX1" fmla="*/ 925802 w 2424534"/>
              <a:gd name="connsiteY1" fmla="*/ 90558 h 1631404"/>
              <a:gd name="connsiteX2" fmla="*/ 3161 w 2424534"/>
              <a:gd name="connsiteY2" fmla="*/ 1631404 h 1631404"/>
              <a:gd name="connsiteX0" fmla="*/ 2405457 w 2420968"/>
              <a:gd name="connsiteY0" fmla="*/ 623415 h 1561263"/>
              <a:gd name="connsiteX1" fmla="*/ 922648 w 2420968"/>
              <a:gd name="connsiteY1" fmla="*/ 20417 h 1561263"/>
              <a:gd name="connsiteX2" fmla="*/ 225752 w 2420968"/>
              <a:gd name="connsiteY2" fmla="*/ 614263 h 1561263"/>
              <a:gd name="connsiteX3" fmla="*/ 7 w 2420968"/>
              <a:gd name="connsiteY3" fmla="*/ 1561263 h 1561263"/>
              <a:gd name="connsiteX0" fmla="*/ 2413694 w 2429205"/>
              <a:gd name="connsiteY0" fmla="*/ 623415 h 1918289"/>
              <a:gd name="connsiteX1" fmla="*/ 930885 w 2429205"/>
              <a:gd name="connsiteY1" fmla="*/ 20417 h 1918289"/>
              <a:gd name="connsiteX2" fmla="*/ 233989 w 2429205"/>
              <a:gd name="connsiteY2" fmla="*/ 614263 h 1918289"/>
              <a:gd name="connsiteX3" fmla="*/ 6 w 2429205"/>
              <a:gd name="connsiteY3" fmla="*/ 1918289 h 1918289"/>
              <a:gd name="connsiteX0" fmla="*/ 2413690 w 2428773"/>
              <a:gd name="connsiteY0" fmla="*/ 724469 h 2178427"/>
              <a:gd name="connsiteX1" fmla="*/ 930881 w 2428773"/>
              <a:gd name="connsiteY1" fmla="*/ 121471 h 2178427"/>
              <a:gd name="connsiteX2" fmla="*/ 481120 w 2428773"/>
              <a:gd name="connsiteY2" fmla="*/ 2079662 h 2178427"/>
              <a:gd name="connsiteX3" fmla="*/ 2 w 2428773"/>
              <a:gd name="connsiteY3" fmla="*/ 2019343 h 2178427"/>
              <a:gd name="connsiteX0" fmla="*/ 2347788 w 2362871"/>
              <a:gd name="connsiteY0" fmla="*/ 724469 h 2144128"/>
              <a:gd name="connsiteX1" fmla="*/ 864979 w 2362871"/>
              <a:gd name="connsiteY1" fmla="*/ 121471 h 2144128"/>
              <a:gd name="connsiteX2" fmla="*/ 415218 w 2362871"/>
              <a:gd name="connsiteY2" fmla="*/ 2079662 h 2144128"/>
              <a:gd name="connsiteX3" fmla="*/ 2 w 2362871"/>
              <a:gd name="connsiteY3" fmla="*/ 1751574 h 2144128"/>
              <a:gd name="connsiteX0" fmla="*/ 2347789 w 2363040"/>
              <a:gd name="connsiteY0" fmla="*/ 735802 h 2297775"/>
              <a:gd name="connsiteX1" fmla="*/ 864980 w 2363040"/>
              <a:gd name="connsiteY1" fmla="*/ 132804 h 2297775"/>
              <a:gd name="connsiteX2" fmla="*/ 316365 w 2363040"/>
              <a:gd name="connsiteY2" fmla="*/ 2244005 h 2297775"/>
              <a:gd name="connsiteX3" fmla="*/ 3 w 2363040"/>
              <a:gd name="connsiteY3" fmla="*/ 1762907 h 2297775"/>
              <a:gd name="connsiteX0" fmla="*/ 2347789 w 2347789"/>
              <a:gd name="connsiteY0" fmla="*/ 827074 h 2389047"/>
              <a:gd name="connsiteX1" fmla="*/ 1453187 w 2347789"/>
              <a:gd name="connsiteY1" fmla="*/ 129375 h 2389047"/>
              <a:gd name="connsiteX2" fmla="*/ 864980 w 2347789"/>
              <a:gd name="connsiteY2" fmla="*/ 224076 h 2389047"/>
              <a:gd name="connsiteX3" fmla="*/ 316365 w 2347789"/>
              <a:gd name="connsiteY3" fmla="*/ 2335277 h 2389047"/>
              <a:gd name="connsiteX4" fmla="*/ 3 w 2347789"/>
              <a:gd name="connsiteY4" fmla="*/ 1854179 h 2389047"/>
              <a:gd name="connsiteX0" fmla="*/ 2347789 w 2347789"/>
              <a:gd name="connsiteY0" fmla="*/ 714222 h 2276195"/>
              <a:gd name="connsiteX1" fmla="*/ 1453187 w 2347789"/>
              <a:gd name="connsiteY1" fmla="*/ 16523 h 2276195"/>
              <a:gd name="connsiteX2" fmla="*/ 617845 w 2347789"/>
              <a:gd name="connsiteY2" fmla="*/ 659513 h 2276195"/>
              <a:gd name="connsiteX3" fmla="*/ 316365 w 2347789"/>
              <a:gd name="connsiteY3" fmla="*/ 2222425 h 2276195"/>
              <a:gd name="connsiteX4" fmla="*/ 3 w 2347789"/>
              <a:gd name="connsiteY4" fmla="*/ 1741327 h 2276195"/>
              <a:gd name="connsiteX0" fmla="*/ 2347789 w 2347789"/>
              <a:gd name="connsiteY0" fmla="*/ 531188 h 2093161"/>
              <a:gd name="connsiteX1" fmla="*/ 1560278 w 2347789"/>
              <a:gd name="connsiteY1" fmla="*/ 24753 h 2093161"/>
              <a:gd name="connsiteX2" fmla="*/ 617845 w 2347789"/>
              <a:gd name="connsiteY2" fmla="*/ 476479 h 2093161"/>
              <a:gd name="connsiteX3" fmla="*/ 316365 w 2347789"/>
              <a:gd name="connsiteY3" fmla="*/ 2039391 h 2093161"/>
              <a:gd name="connsiteX4" fmla="*/ 3 w 2347789"/>
              <a:gd name="connsiteY4" fmla="*/ 1558293 h 2093161"/>
              <a:gd name="connsiteX0" fmla="*/ 2347789 w 2347789"/>
              <a:gd name="connsiteY0" fmla="*/ 531188 h 2093161"/>
              <a:gd name="connsiteX1" fmla="*/ 1560278 w 2347789"/>
              <a:gd name="connsiteY1" fmla="*/ 24753 h 2093161"/>
              <a:gd name="connsiteX2" fmla="*/ 617845 w 2347789"/>
              <a:gd name="connsiteY2" fmla="*/ 476479 h 2093161"/>
              <a:gd name="connsiteX3" fmla="*/ 316365 w 2347789"/>
              <a:gd name="connsiteY3" fmla="*/ 2039391 h 2093161"/>
              <a:gd name="connsiteX4" fmla="*/ 3 w 2347789"/>
              <a:gd name="connsiteY4" fmla="*/ 1558293 h 2093161"/>
              <a:gd name="connsiteX0" fmla="*/ 2347789 w 2347789"/>
              <a:gd name="connsiteY0" fmla="*/ 543159 h 2105132"/>
              <a:gd name="connsiteX1" fmla="*/ 1543190 w 2347789"/>
              <a:gd name="connsiteY1" fmla="*/ 23973 h 2105132"/>
              <a:gd name="connsiteX2" fmla="*/ 617845 w 2347789"/>
              <a:gd name="connsiteY2" fmla="*/ 488450 h 2105132"/>
              <a:gd name="connsiteX3" fmla="*/ 316365 w 2347789"/>
              <a:gd name="connsiteY3" fmla="*/ 2051362 h 2105132"/>
              <a:gd name="connsiteX4" fmla="*/ 3 w 2347789"/>
              <a:gd name="connsiteY4" fmla="*/ 1570264 h 2105132"/>
              <a:gd name="connsiteX0" fmla="*/ 2347789 w 2347789"/>
              <a:gd name="connsiteY0" fmla="*/ 543159 h 2105132"/>
              <a:gd name="connsiteX1" fmla="*/ 1543190 w 2347789"/>
              <a:gd name="connsiteY1" fmla="*/ 23973 h 2105132"/>
              <a:gd name="connsiteX2" fmla="*/ 617845 w 2347789"/>
              <a:gd name="connsiteY2" fmla="*/ 488450 h 2105132"/>
              <a:gd name="connsiteX3" fmla="*/ 316365 w 2347789"/>
              <a:gd name="connsiteY3" fmla="*/ 2051362 h 2105132"/>
              <a:gd name="connsiteX4" fmla="*/ 3 w 2347789"/>
              <a:gd name="connsiteY4" fmla="*/ 1570264 h 2105132"/>
              <a:gd name="connsiteX0" fmla="*/ 2347789 w 2347789"/>
              <a:gd name="connsiteY0" fmla="*/ 519186 h 2081159"/>
              <a:gd name="connsiteX1" fmla="*/ 1543190 w 2347789"/>
              <a:gd name="connsiteY1" fmla="*/ 0 h 2081159"/>
              <a:gd name="connsiteX2" fmla="*/ 617845 w 2347789"/>
              <a:gd name="connsiteY2" fmla="*/ 464477 h 2081159"/>
              <a:gd name="connsiteX3" fmla="*/ 316365 w 2347789"/>
              <a:gd name="connsiteY3" fmla="*/ 2027389 h 2081159"/>
              <a:gd name="connsiteX4" fmla="*/ 3 w 2347789"/>
              <a:gd name="connsiteY4" fmla="*/ 1546291 h 2081159"/>
              <a:gd name="connsiteX0" fmla="*/ 2347789 w 2347789"/>
              <a:gd name="connsiteY0" fmla="*/ 519186 h 2081159"/>
              <a:gd name="connsiteX1" fmla="*/ 1543190 w 2347789"/>
              <a:gd name="connsiteY1" fmla="*/ 0 h 2081159"/>
              <a:gd name="connsiteX2" fmla="*/ 617845 w 2347789"/>
              <a:gd name="connsiteY2" fmla="*/ 464477 h 2081159"/>
              <a:gd name="connsiteX3" fmla="*/ 316365 w 2347789"/>
              <a:gd name="connsiteY3" fmla="*/ 2027389 h 2081159"/>
              <a:gd name="connsiteX4" fmla="*/ 3 w 2347789"/>
              <a:gd name="connsiteY4" fmla="*/ 1546291 h 208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7789" h="2081159">
                <a:moveTo>
                  <a:pt x="2347789" y="519186"/>
                </a:moveTo>
                <a:cubicBezTo>
                  <a:pt x="2287595" y="113881"/>
                  <a:pt x="1830196" y="62247"/>
                  <a:pt x="1543190" y="0"/>
                </a:cubicBezTo>
                <a:cubicBezTo>
                  <a:pt x="1222009" y="1508"/>
                  <a:pt x="822316" y="126579"/>
                  <a:pt x="617845" y="464477"/>
                </a:cubicBezTo>
                <a:cubicBezTo>
                  <a:pt x="413374" y="802375"/>
                  <a:pt x="470139" y="1770581"/>
                  <a:pt x="316365" y="2027389"/>
                </a:cubicBezTo>
                <a:cubicBezTo>
                  <a:pt x="162591" y="2284197"/>
                  <a:pt x="-816" y="1537218"/>
                  <a:pt x="3" y="1546291"/>
                </a:cubicBezTo>
              </a:path>
            </a:pathLst>
          </a:custGeom>
          <a:ln w="57150">
            <a:solidFill>
              <a:srgbClr val="FFC000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1475656" y="658944"/>
            <a:ext cx="4580239" cy="1668450"/>
          </a:xfrm>
          <a:custGeom>
            <a:avLst/>
            <a:gdLst>
              <a:gd name="connsiteX0" fmla="*/ 4345698 w 4345698"/>
              <a:gd name="connsiteY0" fmla="*/ 1087431 h 1087431"/>
              <a:gd name="connsiteX1" fmla="*/ 523341 w 4345698"/>
              <a:gd name="connsiteY1" fmla="*/ 32988 h 1087431"/>
              <a:gd name="connsiteX2" fmla="*/ 20833 w 4345698"/>
              <a:gd name="connsiteY2" fmla="*/ 296599 h 1087431"/>
              <a:gd name="connsiteX0" fmla="*/ 4396014 w 4396014"/>
              <a:gd name="connsiteY0" fmla="*/ 1070441 h 1070441"/>
              <a:gd name="connsiteX1" fmla="*/ 573657 w 4396014"/>
              <a:gd name="connsiteY1" fmla="*/ 15998 h 1070441"/>
              <a:gd name="connsiteX2" fmla="*/ 5246 w 4396014"/>
              <a:gd name="connsiteY2" fmla="*/ 444366 h 1070441"/>
              <a:gd name="connsiteX0" fmla="*/ 4390768 w 4390768"/>
              <a:gd name="connsiteY0" fmla="*/ 1134526 h 1134526"/>
              <a:gd name="connsiteX1" fmla="*/ 1474574 w 4390768"/>
              <a:gd name="connsiteY1" fmla="*/ 14181 h 1134526"/>
              <a:gd name="connsiteX2" fmla="*/ 0 w 4390768"/>
              <a:gd name="connsiteY2" fmla="*/ 508451 h 1134526"/>
              <a:gd name="connsiteX0" fmla="*/ 4390768 w 4390768"/>
              <a:gd name="connsiteY0" fmla="*/ 1178196 h 1178196"/>
              <a:gd name="connsiteX1" fmla="*/ 1474574 w 4390768"/>
              <a:gd name="connsiteY1" fmla="*/ 57851 h 1178196"/>
              <a:gd name="connsiteX2" fmla="*/ 0 w 4390768"/>
              <a:gd name="connsiteY2" fmla="*/ 552121 h 1178196"/>
              <a:gd name="connsiteX0" fmla="*/ 4390768 w 4390768"/>
              <a:gd name="connsiteY0" fmla="*/ 1192513 h 1192513"/>
              <a:gd name="connsiteX1" fmla="*/ 1474574 w 4390768"/>
              <a:gd name="connsiteY1" fmla="*/ 72168 h 1192513"/>
              <a:gd name="connsiteX2" fmla="*/ 0 w 4390768"/>
              <a:gd name="connsiteY2" fmla="*/ 566438 h 1192513"/>
              <a:gd name="connsiteX0" fmla="*/ 4440195 w 4440195"/>
              <a:gd name="connsiteY0" fmla="*/ 1512820 h 1512820"/>
              <a:gd name="connsiteX1" fmla="*/ 1474574 w 4440195"/>
              <a:gd name="connsiteY1" fmla="*/ 30010 h 1512820"/>
              <a:gd name="connsiteX2" fmla="*/ 0 w 4440195"/>
              <a:gd name="connsiteY2" fmla="*/ 524280 h 1512820"/>
              <a:gd name="connsiteX0" fmla="*/ 4440195 w 4440195"/>
              <a:gd name="connsiteY0" fmla="*/ 1512820 h 1512820"/>
              <a:gd name="connsiteX1" fmla="*/ 1474574 w 4440195"/>
              <a:gd name="connsiteY1" fmla="*/ 30010 h 1512820"/>
              <a:gd name="connsiteX2" fmla="*/ 0 w 4440195"/>
              <a:gd name="connsiteY2" fmla="*/ 524280 h 1512820"/>
              <a:gd name="connsiteX0" fmla="*/ 4440195 w 4440195"/>
              <a:gd name="connsiteY0" fmla="*/ 1512820 h 1512820"/>
              <a:gd name="connsiteX1" fmla="*/ 1474574 w 4440195"/>
              <a:gd name="connsiteY1" fmla="*/ 30010 h 1512820"/>
              <a:gd name="connsiteX2" fmla="*/ 0 w 4440195"/>
              <a:gd name="connsiteY2" fmla="*/ 524280 h 1512820"/>
              <a:gd name="connsiteX0" fmla="*/ 4580239 w 4580239"/>
              <a:gd name="connsiteY0" fmla="*/ 1532078 h 1532078"/>
              <a:gd name="connsiteX1" fmla="*/ 1614618 w 4580239"/>
              <a:gd name="connsiteY1" fmla="*/ 49268 h 1532078"/>
              <a:gd name="connsiteX2" fmla="*/ 0 w 4580239"/>
              <a:gd name="connsiteY2" fmla="*/ 378782 h 1532078"/>
              <a:gd name="connsiteX0" fmla="*/ 4580239 w 4580239"/>
              <a:gd name="connsiteY0" fmla="*/ 1668450 h 1668450"/>
              <a:gd name="connsiteX1" fmla="*/ 1614618 w 4580239"/>
              <a:gd name="connsiteY1" fmla="*/ 185640 h 1668450"/>
              <a:gd name="connsiteX2" fmla="*/ 0 w 4580239"/>
              <a:gd name="connsiteY2" fmla="*/ 515154 h 16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0239" h="1668450">
                <a:moveTo>
                  <a:pt x="4580239" y="1668450"/>
                </a:moveTo>
                <a:cubicBezTo>
                  <a:pt x="4553467" y="1380125"/>
                  <a:pt x="3391245" y="715607"/>
                  <a:pt x="1614618" y="185640"/>
                </a:cubicBezTo>
                <a:cubicBezTo>
                  <a:pt x="-162009" y="-344327"/>
                  <a:pt x="23340" y="419046"/>
                  <a:pt x="0" y="515154"/>
                </a:cubicBezTo>
              </a:path>
            </a:pathLst>
          </a:custGeom>
          <a:ln w="571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/>
          <p:cNvSpPr/>
          <p:nvPr/>
        </p:nvSpPr>
        <p:spPr>
          <a:xfrm flipV="1">
            <a:off x="4091664" y="4318513"/>
            <a:ext cx="2776152" cy="812781"/>
          </a:xfrm>
          <a:custGeom>
            <a:avLst/>
            <a:gdLst>
              <a:gd name="connsiteX0" fmla="*/ 4345698 w 4345698"/>
              <a:gd name="connsiteY0" fmla="*/ 1087431 h 1087431"/>
              <a:gd name="connsiteX1" fmla="*/ 523341 w 4345698"/>
              <a:gd name="connsiteY1" fmla="*/ 32988 h 1087431"/>
              <a:gd name="connsiteX2" fmla="*/ 20833 w 4345698"/>
              <a:gd name="connsiteY2" fmla="*/ 296599 h 1087431"/>
              <a:gd name="connsiteX0" fmla="*/ 4396014 w 4396014"/>
              <a:gd name="connsiteY0" fmla="*/ 1070441 h 1070441"/>
              <a:gd name="connsiteX1" fmla="*/ 573657 w 4396014"/>
              <a:gd name="connsiteY1" fmla="*/ 15998 h 1070441"/>
              <a:gd name="connsiteX2" fmla="*/ 5246 w 4396014"/>
              <a:gd name="connsiteY2" fmla="*/ 444366 h 1070441"/>
              <a:gd name="connsiteX0" fmla="*/ 4390768 w 4390768"/>
              <a:gd name="connsiteY0" fmla="*/ 1134526 h 1134526"/>
              <a:gd name="connsiteX1" fmla="*/ 1474574 w 4390768"/>
              <a:gd name="connsiteY1" fmla="*/ 14181 h 1134526"/>
              <a:gd name="connsiteX2" fmla="*/ 0 w 4390768"/>
              <a:gd name="connsiteY2" fmla="*/ 508451 h 1134526"/>
              <a:gd name="connsiteX0" fmla="*/ 4390768 w 4390768"/>
              <a:gd name="connsiteY0" fmla="*/ 1178196 h 1178196"/>
              <a:gd name="connsiteX1" fmla="*/ 1474574 w 4390768"/>
              <a:gd name="connsiteY1" fmla="*/ 57851 h 1178196"/>
              <a:gd name="connsiteX2" fmla="*/ 0 w 4390768"/>
              <a:gd name="connsiteY2" fmla="*/ 552121 h 1178196"/>
              <a:gd name="connsiteX0" fmla="*/ 4390768 w 4390768"/>
              <a:gd name="connsiteY0" fmla="*/ 1192513 h 1192513"/>
              <a:gd name="connsiteX1" fmla="*/ 1474574 w 4390768"/>
              <a:gd name="connsiteY1" fmla="*/ 72168 h 1192513"/>
              <a:gd name="connsiteX2" fmla="*/ 0 w 4390768"/>
              <a:gd name="connsiteY2" fmla="*/ 566438 h 1192513"/>
              <a:gd name="connsiteX0" fmla="*/ 4440195 w 4440195"/>
              <a:gd name="connsiteY0" fmla="*/ 1512820 h 1512820"/>
              <a:gd name="connsiteX1" fmla="*/ 1474574 w 4440195"/>
              <a:gd name="connsiteY1" fmla="*/ 30010 h 1512820"/>
              <a:gd name="connsiteX2" fmla="*/ 0 w 4440195"/>
              <a:gd name="connsiteY2" fmla="*/ 524280 h 1512820"/>
              <a:gd name="connsiteX0" fmla="*/ 4440195 w 4440195"/>
              <a:gd name="connsiteY0" fmla="*/ 1512820 h 1512820"/>
              <a:gd name="connsiteX1" fmla="*/ 1474574 w 4440195"/>
              <a:gd name="connsiteY1" fmla="*/ 30010 h 1512820"/>
              <a:gd name="connsiteX2" fmla="*/ 0 w 4440195"/>
              <a:gd name="connsiteY2" fmla="*/ 524280 h 1512820"/>
              <a:gd name="connsiteX0" fmla="*/ 4440195 w 4440195"/>
              <a:gd name="connsiteY0" fmla="*/ 1512820 h 1512820"/>
              <a:gd name="connsiteX1" fmla="*/ 1474574 w 4440195"/>
              <a:gd name="connsiteY1" fmla="*/ 30010 h 1512820"/>
              <a:gd name="connsiteX2" fmla="*/ 0 w 4440195"/>
              <a:gd name="connsiteY2" fmla="*/ 524280 h 1512820"/>
              <a:gd name="connsiteX0" fmla="*/ 4580239 w 4580239"/>
              <a:gd name="connsiteY0" fmla="*/ 1532078 h 1532078"/>
              <a:gd name="connsiteX1" fmla="*/ 1614618 w 4580239"/>
              <a:gd name="connsiteY1" fmla="*/ 49268 h 1532078"/>
              <a:gd name="connsiteX2" fmla="*/ 0 w 4580239"/>
              <a:gd name="connsiteY2" fmla="*/ 378782 h 1532078"/>
              <a:gd name="connsiteX0" fmla="*/ 4580239 w 4580239"/>
              <a:gd name="connsiteY0" fmla="*/ 1668450 h 1668450"/>
              <a:gd name="connsiteX1" fmla="*/ 1614618 w 4580239"/>
              <a:gd name="connsiteY1" fmla="*/ 185640 h 1668450"/>
              <a:gd name="connsiteX2" fmla="*/ 0 w 4580239"/>
              <a:gd name="connsiteY2" fmla="*/ 515154 h 1668450"/>
              <a:gd name="connsiteX0" fmla="*/ 3133917 w 3133917"/>
              <a:gd name="connsiteY0" fmla="*/ 1491744 h 2270944"/>
              <a:gd name="connsiteX1" fmla="*/ 168296 w 3133917"/>
              <a:gd name="connsiteY1" fmla="*/ 8934 h 2270944"/>
              <a:gd name="connsiteX2" fmla="*/ 333051 w 3133917"/>
              <a:gd name="connsiteY2" fmla="*/ 2270944 h 2270944"/>
              <a:gd name="connsiteX0" fmla="*/ 2800866 w 2800866"/>
              <a:gd name="connsiteY0" fmla="*/ 333373 h 1112573"/>
              <a:gd name="connsiteX1" fmla="*/ 436607 w 2800866"/>
              <a:gd name="connsiteY1" fmla="*/ 51550 h 1112573"/>
              <a:gd name="connsiteX2" fmla="*/ 0 w 2800866"/>
              <a:gd name="connsiteY2" fmla="*/ 1112573 h 1112573"/>
              <a:gd name="connsiteX0" fmla="*/ 2776152 w 2776152"/>
              <a:gd name="connsiteY0" fmla="*/ 527303 h 1077223"/>
              <a:gd name="connsiteX1" fmla="*/ 436607 w 2776152"/>
              <a:gd name="connsiteY1" fmla="*/ 16200 h 1077223"/>
              <a:gd name="connsiteX2" fmla="*/ 0 w 2776152"/>
              <a:gd name="connsiteY2" fmla="*/ 1077223 h 1077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6152" h="1077223">
                <a:moveTo>
                  <a:pt x="2776152" y="527303"/>
                </a:moveTo>
                <a:cubicBezTo>
                  <a:pt x="2749380" y="238978"/>
                  <a:pt x="899299" y="-75453"/>
                  <a:pt x="436607" y="16200"/>
                </a:cubicBezTo>
                <a:cubicBezTo>
                  <a:pt x="-26085" y="107853"/>
                  <a:pt x="23340" y="981115"/>
                  <a:pt x="0" y="1077223"/>
                </a:cubicBezTo>
              </a:path>
            </a:pathLst>
          </a:custGeom>
          <a:ln w="57150">
            <a:solidFill>
              <a:srgbClr val="FF33CC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2137B3E-91FD-4F0B-5F06-6D1223A336A0}"/>
              </a:ext>
            </a:extLst>
          </p:cNvPr>
          <p:cNvSpPr txBox="1"/>
          <p:nvPr/>
        </p:nvSpPr>
        <p:spPr>
          <a:xfrm>
            <a:off x="5269153" y="1269733"/>
            <a:ext cx="3355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Publiés dans le premier livre de la Pédagogie CPR</a:t>
            </a:r>
          </a:p>
        </p:txBody>
      </p:sp>
    </p:spTree>
    <p:extLst>
      <p:ext uri="{BB962C8B-B14F-4D97-AF65-F5344CB8AC3E}">
        <p14:creationId xmlns:p14="http://schemas.microsoft.com/office/powerpoint/2010/main" val="101348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38"/>
    </mc:Choice>
    <mc:Fallback xmlns="">
      <p:transition spd="slow" advTm="9138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7|1.1|3.4|0.7|4|0.7|3.2|0.7|3.2|0.7|3.4|0.7|3.5|0.5|3.4|0.5|3.4|0.7|2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onderie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4536</TotalTime>
  <Words>1529</Words>
  <Application>Microsoft Office PowerPoint</Application>
  <PresentationFormat>Affichage à l'écran (4:3)</PresentationFormat>
  <Paragraphs>192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Bauhaus 93</vt:lpstr>
      <vt:lpstr>Calibri</vt:lpstr>
      <vt:lpstr>Magneto</vt:lpstr>
      <vt:lpstr>Rockwell</vt:lpstr>
      <vt:lpstr>Wingdings</vt:lpstr>
      <vt:lpstr>Wingdings 2</vt:lpstr>
      <vt:lpstr>Débit</vt:lpstr>
      <vt:lpstr>La Pédagogie CPR</vt:lpstr>
      <vt:lpstr>La pédagogie CPR</vt:lpstr>
      <vt:lpstr>Présentation PowerPoint</vt:lpstr>
      <vt:lpstr>Présentation PowerPoint</vt:lpstr>
      <vt:lpstr>Les évaluations</vt:lpstr>
      <vt:lpstr>Les Plans de Travail CPR</vt:lpstr>
      <vt:lpstr>Présentation PowerPoint</vt:lpstr>
      <vt:lpstr>Présentation PowerPoint</vt:lpstr>
      <vt:lpstr>Présentation PowerPoint</vt:lpstr>
      <vt:lpstr>La difficulté scolaire</vt:lpstr>
      <vt:lpstr>Les élèves à profil particulier</vt:lpstr>
      <vt:lpstr>Présentation PowerPoint</vt:lpstr>
      <vt:lpstr>Les bilans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Classe de Ce1</dc:title>
  <dc:creator>utilisateur</dc:creator>
  <cp:lastModifiedBy>Nicolas Durand</cp:lastModifiedBy>
  <cp:revision>119</cp:revision>
  <dcterms:created xsi:type="dcterms:W3CDTF">2009-09-11T19:19:26Z</dcterms:created>
  <dcterms:modified xsi:type="dcterms:W3CDTF">2023-09-03T08:38:49Z</dcterms:modified>
</cp:coreProperties>
</file>